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8"/>
  </p:notesMasterIdLst>
  <p:sldIdLst>
    <p:sldId id="257" r:id="rId2"/>
    <p:sldId id="269" r:id="rId3"/>
    <p:sldId id="274" r:id="rId4"/>
    <p:sldId id="258" r:id="rId5"/>
    <p:sldId id="259" r:id="rId6"/>
    <p:sldId id="273" r:id="rId7"/>
    <p:sldId id="275" r:id="rId8"/>
    <p:sldId id="276" r:id="rId9"/>
    <p:sldId id="264" r:id="rId10"/>
    <p:sldId id="265" r:id="rId11"/>
    <p:sldId id="270" r:id="rId12"/>
    <p:sldId id="263" r:id="rId13"/>
    <p:sldId id="266" r:id="rId14"/>
    <p:sldId id="267" r:id="rId15"/>
    <p:sldId id="272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665" autoAdjust="0"/>
  </p:normalViewPr>
  <p:slideViewPr>
    <p:cSldViewPr snapToGrid="0">
      <p:cViewPr varScale="1">
        <p:scale>
          <a:sx n="54" d="100"/>
          <a:sy n="54" d="100"/>
        </p:scale>
        <p:origin x="11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B65A5-30BF-466B-A9F0-799984EB23D8}" type="datetimeFigureOut">
              <a:rPr lang="nb-NO" smtClean="0"/>
              <a:t>10.04.2024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2D93A-ED74-422D-9611-8DD12E176E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711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Samarbeidsprosjekt mellom kommunene i Vest-Telemark</a:t>
            </a:r>
            <a:r>
              <a:rPr lang="nb-NO" baseline="0" dirty="0" smtClean="0"/>
              <a:t> + ABK klinikken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To hovedmål: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Etablere interkommunalt simuleringssenter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Innføre simulering som metode i samarbeidskommunene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Kompetansehevende og samhandlingsfremmende tiltak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Styringsgruppen har vedtatt en samarbeidsavtale + en felles plan for kompetanseheving</a:t>
            </a:r>
            <a:r>
              <a:rPr lang="nb-NO" baseline="0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2D93A-ED74-422D-9611-8DD12E176E9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1007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Fundament</a:t>
            </a:r>
            <a:r>
              <a:rPr lang="nb-NO" baseline="0" dirty="0" smtClean="0"/>
              <a:t> = arbeidet og verktøyene som er lagt ned i akuttkjedeprosjektet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Satt sammen med </a:t>
            </a:r>
            <a:r>
              <a:rPr lang="nb-NO" baseline="0" dirty="0" err="1" smtClean="0"/>
              <a:t>KlinObsKommune</a:t>
            </a:r>
            <a:r>
              <a:rPr lang="nb-NO" baseline="0" dirty="0" smtClean="0"/>
              <a:t> sin kompetansetrapp.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I dag markerer starten på trinn 3 hvor vi skal ta utgangspunkt i kunnskap fra trinn 1 (grunnleggende ferdigheter) og videreutvikle dette ved å lære mer om bruk av NEWS score, </a:t>
            </a:r>
            <a:r>
              <a:rPr lang="nb-NO" baseline="0" dirty="0" err="1" smtClean="0"/>
              <a:t>qSOFA</a:t>
            </a:r>
            <a:r>
              <a:rPr lang="nb-NO" baseline="0" dirty="0" smtClean="0"/>
              <a:t> og hvordan man skal videreformidle sine funn til neste ledd </a:t>
            </a:r>
            <a:r>
              <a:rPr lang="nb-NO" baseline="0" dirty="0" err="1" smtClean="0"/>
              <a:t>vha</a:t>
            </a:r>
            <a:r>
              <a:rPr lang="nb-NO" baseline="0" dirty="0" smtClean="0"/>
              <a:t> ISBAR.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2D93A-ED74-422D-9611-8DD12E176E9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9609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I trinn 3 har vi etter kartlegging i de ulike kommunene valgt å dele inn i 12 ukers bolker med ulike fokusområder.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April og frem til sommerferieavvikling: Infeksjon og sepsis.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Denne undervisningen + e-læringsprogrammet til akuttkjeden skal utgjøre teoretisk grunnlag for dere før dere skal simulere infeksjon og sepsiscaser på de ulike arbeidsplassene i alle samarbeidskommunene.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Alle kommuner har sine ressurspersoner og </a:t>
            </a:r>
            <a:r>
              <a:rPr lang="nb-NO" baseline="0" dirty="0" err="1" smtClean="0"/>
              <a:t>fasilitatorer</a:t>
            </a:r>
            <a:r>
              <a:rPr lang="nb-NO" baseline="0" dirty="0" smtClean="0"/>
              <a:t> som har ansvar for simuleringene som skjer lokalt. Det blir nye </a:t>
            </a:r>
            <a:r>
              <a:rPr lang="nb-NO" baseline="0" dirty="0" err="1" smtClean="0"/>
              <a:t>fasilitatorkurs</a:t>
            </a:r>
            <a:r>
              <a:rPr lang="nb-NO" baseline="0" dirty="0" smtClean="0"/>
              <a:t> til høsten.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2D93A-ED74-422D-9611-8DD12E176E9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36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Gå</a:t>
            </a:r>
            <a:r>
              <a:rPr lang="nb-NO" baseline="0" dirty="0" smtClean="0"/>
              <a:t> gjennom parameter for parameter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Lave parametre på venstre side og høye parametre på høyre side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Poeng gradering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Fargekoder som man finner igjen i pasientens følgeskjema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2D93A-ED74-422D-9611-8DD12E176E9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9929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Case</a:t>
            </a:r>
            <a:r>
              <a:rPr lang="nb-NO" baseline="0" dirty="0" smtClean="0"/>
              <a:t> - behandlingsplan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2D93A-ED74-422D-9611-8DD12E176E9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1300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Organdysfunksjon = svikt i vitale organer.</a:t>
            </a:r>
            <a:endParaRPr lang="nb-NO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Kompensasjonsmekanismer. Økt RF er ofte det første tegnet på kompensering. Økt RF trenger derfor ikke å være ensbetydende med at problemet sitter i lungene.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 smtClean="0"/>
              <a:t>Videreføre case fra undervisningen.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2D93A-ED74-422D-9611-8DD12E176E9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3734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Bruke</a:t>
            </a:r>
            <a:r>
              <a:rPr lang="nb-NO" baseline="0" dirty="0" smtClean="0"/>
              <a:t> casen som eksempel på hvordan man kan videreformidle funnene om nå er dokumentert i pasientens følgeskjema.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2D93A-ED74-422D-9611-8DD12E176E9C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7520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4/10/2024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kristiansand.kommune.no/tema/usht/simulerin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www.akuttkjeden.no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Infeksjon og sepsis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Oppstart trinn 3</a:t>
            </a:r>
          </a:p>
          <a:p>
            <a:r>
              <a:rPr lang="nb-NO" dirty="0"/>
              <a:t>F</a:t>
            </a:r>
            <a:r>
              <a:rPr lang="nb-NO" dirty="0" smtClean="0"/>
              <a:t>okusområde infeksjon og sepsis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247" y="3792621"/>
            <a:ext cx="3034341" cy="2019216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92" y="352459"/>
            <a:ext cx="1421229" cy="1705475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57274"/>
            <a:ext cx="6881091" cy="160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4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b="1" dirty="0" smtClean="0"/>
              <a:t>Introduksjon simuleringsprosjektet, Vest-Telemark</a:t>
            </a:r>
          </a:p>
          <a:p>
            <a:pPr marL="0" lvl="0" indent="0">
              <a:buNone/>
            </a:pPr>
            <a:r>
              <a:rPr lang="nb-NO" b="1" dirty="0" smtClean="0"/>
              <a:t>    </a:t>
            </a:r>
            <a:r>
              <a:rPr lang="nb-NO" dirty="0" smtClean="0"/>
              <a:t>v/ prosjektleder Marianne Tråer. </a:t>
            </a:r>
            <a:r>
              <a:rPr lang="nb-NO" dirty="0" err="1" smtClean="0"/>
              <a:t>Ca</a:t>
            </a:r>
            <a:r>
              <a:rPr lang="nb-NO" dirty="0" smtClean="0"/>
              <a:t> 15 min</a:t>
            </a:r>
            <a:endParaRPr lang="nb-NO" b="1" dirty="0" smtClean="0"/>
          </a:p>
          <a:p>
            <a:pPr lvl="0"/>
            <a:r>
              <a:rPr lang="nb-NO" b="1" dirty="0" smtClean="0"/>
              <a:t>Patofysiologi</a:t>
            </a:r>
            <a:r>
              <a:rPr lang="nb-NO" b="1" dirty="0"/>
              <a:t>, symptomer og behandling – sepsis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    v</a:t>
            </a:r>
            <a:r>
              <a:rPr lang="nb-NO" dirty="0"/>
              <a:t>/ Dr. Ellen Røkkum, Seljord Helsesenter. </a:t>
            </a:r>
            <a:r>
              <a:rPr lang="nb-NO" dirty="0" err="1" smtClean="0"/>
              <a:t>Ca</a:t>
            </a:r>
            <a:r>
              <a:rPr lang="nb-NO" dirty="0" smtClean="0"/>
              <a:t> 45 min</a:t>
            </a:r>
            <a:endParaRPr lang="nb-NO" dirty="0"/>
          </a:p>
          <a:p>
            <a:pPr lvl="0"/>
            <a:r>
              <a:rPr lang="nb-NO" b="1" dirty="0"/>
              <a:t>Gjennomgang av </a:t>
            </a:r>
            <a:r>
              <a:rPr lang="nb-NO" b="1" dirty="0" err="1"/>
              <a:t>qSOFA</a:t>
            </a:r>
            <a:r>
              <a:rPr lang="nb-NO" b="1" dirty="0"/>
              <a:t>, NEWS og ISBAR 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    v</a:t>
            </a:r>
            <a:r>
              <a:rPr lang="nb-NO" dirty="0"/>
              <a:t>/ prosjektleder Marianne Tråer</a:t>
            </a:r>
            <a:r>
              <a:rPr lang="nb-NO" dirty="0" smtClean="0"/>
              <a:t>. </a:t>
            </a:r>
            <a:r>
              <a:rPr lang="nb-NO" dirty="0" err="1" smtClean="0"/>
              <a:t>Ca</a:t>
            </a:r>
            <a:r>
              <a:rPr lang="nb-NO" dirty="0" smtClean="0"/>
              <a:t> 30 min</a:t>
            </a:r>
            <a:endParaRPr lang="nb-NO" dirty="0"/>
          </a:p>
          <a:p>
            <a:endParaRPr lang="nb-NO" dirty="0"/>
          </a:p>
        </p:txBody>
      </p:sp>
      <p:pic>
        <p:nvPicPr>
          <p:cNvPr id="4" name="Bild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467" y="322407"/>
            <a:ext cx="4507865" cy="1428750"/>
          </a:xfrm>
          <a:prstGeom prst="rect">
            <a:avLst/>
          </a:prstGeom>
        </p:spPr>
      </p:pic>
      <p:pic>
        <p:nvPicPr>
          <p:cNvPr id="5" name="Bild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018" y="4451927"/>
            <a:ext cx="2178627" cy="227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8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678"/>
            <a:ext cx="12192000" cy="307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9849" y="466159"/>
            <a:ext cx="10058400" cy="1609344"/>
          </a:xfrm>
        </p:spPr>
        <p:txBody>
          <a:bodyPr/>
          <a:lstStyle/>
          <a:p>
            <a:r>
              <a:rPr lang="nb-NO" dirty="0" smtClean="0"/>
              <a:t>Felles plan for kompetanseheving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9849" y="2565318"/>
            <a:ext cx="8859242" cy="3924173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4409579" y="2946400"/>
            <a:ext cx="2179782" cy="223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80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Felles plan for kompetanseheving	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69848" y="1800493"/>
            <a:ext cx="10058400" cy="4050792"/>
          </a:xfrm>
        </p:spPr>
        <p:txBody>
          <a:bodyPr/>
          <a:lstStyle/>
          <a:p>
            <a:r>
              <a:rPr lang="nb-NO" dirty="0" smtClean="0"/>
              <a:t>Teoribolk </a:t>
            </a:r>
            <a:r>
              <a:rPr lang="nb-NO" dirty="0" smtClean="0"/>
              <a:t>som grunnlag for simuleringer med samme tema.</a:t>
            </a:r>
          </a:p>
          <a:p>
            <a:r>
              <a:rPr lang="nb-NO" dirty="0" smtClean="0"/>
              <a:t>Simuleringer lokalt skal planlegges og gjennomføres med briefing, scenario og debrief. </a:t>
            </a:r>
          </a:p>
          <a:p>
            <a:r>
              <a:rPr lang="nb-NO" dirty="0" smtClean="0"/>
              <a:t>Fasilitators rolle</a:t>
            </a:r>
          </a:p>
          <a:p>
            <a:r>
              <a:rPr lang="nb-NO" dirty="0">
                <a:hlinkClick r:id="rId2"/>
              </a:rPr>
              <a:t>https://www.kristiansand.kommune.no/tema/usht/simulering</a:t>
            </a:r>
            <a:r>
              <a:rPr lang="nb-NO" dirty="0" smtClean="0">
                <a:hlinkClick r:id="rId2"/>
              </a:rPr>
              <a:t>/</a:t>
            </a:r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718" y="5618577"/>
            <a:ext cx="5524784" cy="116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8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9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15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Infeksjon og sepsis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69848" y="1793174"/>
            <a:ext cx="10058400" cy="4379026"/>
          </a:xfrm>
        </p:spPr>
        <p:txBody>
          <a:bodyPr/>
          <a:lstStyle/>
          <a:p>
            <a:r>
              <a:rPr lang="nb-NO" dirty="0" smtClean="0"/>
              <a:t>Patofysiologi, symptomer og behandling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634" y="3543143"/>
            <a:ext cx="2102291" cy="151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09" y="2751557"/>
            <a:ext cx="4725986" cy="31449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 descr="Vibrio vulnificus, infeksjon - NHI.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484" y="548255"/>
            <a:ext cx="4644441" cy="26584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582" y="2475842"/>
            <a:ext cx="3562949" cy="237098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993" y="4657875"/>
            <a:ext cx="2895754" cy="1926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21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Bruk av NEWS, </a:t>
            </a:r>
            <a:r>
              <a:rPr lang="nb-NO" dirty="0" err="1" smtClean="0"/>
              <a:t>qsofa</a:t>
            </a:r>
            <a:r>
              <a:rPr lang="nb-NO" dirty="0" smtClean="0"/>
              <a:t> og ISBAR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379" y="1634012"/>
            <a:ext cx="2061140" cy="2747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Plassholder for innho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98" y="1758537"/>
            <a:ext cx="3009728" cy="36991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852" y="3937606"/>
            <a:ext cx="3541861" cy="25394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190" y="3973120"/>
            <a:ext cx="4203545" cy="26297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868" y="1763320"/>
            <a:ext cx="2066925" cy="2209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8" y="2066722"/>
            <a:ext cx="2847975" cy="16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424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/>
              <a:t>Pasientens følgeskjema</a:t>
            </a:r>
            <a:endParaRPr lang="nb-NO" sz="4000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ABCDE</a:t>
            </a:r>
          </a:p>
          <a:p>
            <a:r>
              <a:rPr lang="nb-NO" dirty="0" smtClean="0"/>
              <a:t>NEWS score</a:t>
            </a:r>
          </a:p>
          <a:p>
            <a:r>
              <a:rPr lang="nb-NO" dirty="0" smtClean="0"/>
              <a:t>Egen kolonne for habituell NEWS.</a:t>
            </a:r>
          </a:p>
          <a:p>
            <a:r>
              <a:rPr lang="nb-NO" dirty="0" err="1" smtClean="0"/>
              <a:t>qSOFA</a:t>
            </a:r>
            <a:endParaRPr lang="nb-NO" dirty="0" smtClean="0"/>
          </a:p>
          <a:p>
            <a:r>
              <a:rPr lang="nb-NO" dirty="0" smtClean="0"/>
              <a:t>Informasjon om pasienten</a:t>
            </a:r>
          </a:p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87" y="1499793"/>
            <a:ext cx="6559368" cy="5007225"/>
          </a:xfrm>
          <a:prstGeom prst="rect">
            <a:avLst/>
          </a:prstGeom>
        </p:spPr>
      </p:pic>
      <p:pic>
        <p:nvPicPr>
          <p:cNvPr id="8" name="Plassholder for innhol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940" y="0"/>
            <a:ext cx="5218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1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24095"/>
          </a:xfrm>
        </p:spPr>
        <p:txBody>
          <a:bodyPr/>
          <a:lstStyle/>
          <a:p>
            <a:r>
              <a:rPr lang="nb-NO" dirty="0" smtClean="0"/>
              <a:t>NEWS</a:t>
            </a:r>
            <a:r>
              <a:rPr lang="nb-NO" dirty="0"/>
              <a:t/>
            </a:r>
            <a:br>
              <a:rPr lang="nb-NO" dirty="0"/>
            </a:br>
            <a:r>
              <a:rPr lang="nb-NO" sz="2000" dirty="0" smtClean="0"/>
              <a:t>National Early Warning Score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Medisinsk </a:t>
            </a:r>
            <a:r>
              <a:rPr lang="nb-NO" b="1" dirty="0" smtClean="0"/>
              <a:t>støtteverktøy </a:t>
            </a:r>
            <a:r>
              <a:rPr lang="nb-NO" dirty="0" smtClean="0"/>
              <a:t>for å bedømme vitale funksjoner hos voksne pasienter. </a:t>
            </a:r>
          </a:p>
          <a:p>
            <a:r>
              <a:rPr lang="nb-NO" dirty="0" smtClean="0"/>
              <a:t>Brukes i kombinasjon med kompetanse og klinisk skjønn.</a:t>
            </a:r>
          </a:p>
          <a:p>
            <a:r>
              <a:rPr lang="nb-NO" dirty="0"/>
              <a:t>Verktøy for å kunne oppdage klinisk forverring hos en pasient. </a:t>
            </a:r>
            <a:endParaRPr lang="nb-NO" dirty="0" smtClean="0"/>
          </a:p>
          <a:p>
            <a:r>
              <a:rPr lang="nb-NO" dirty="0" smtClean="0"/>
              <a:t>Scoringssystem som er basert på 6 vitale parametre: </a:t>
            </a:r>
          </a:p>
          <a:p>
            <a:pPr marL="0" indent="0">
              <a:buNone/>
            </a:pPr>
            <a:r>
              <a:rPr lang="nb-NO" dirty="0" smtClean="0"/>
              <a:t>RF, SaO2, puls, blodtrykk, bevissthetsnivå og temperatur. Det scores også dersom    pasienten får oksygen.</a:t>
            </a:r>
            <a:endParaRPr lang="nb-NO" dirty="0"/>
          </a:p>
          <a:p>
            <a:r>
              <a:rPr lang="nb-NO" dirty="0" smtClean="0"/>
              <a:t>Jo høyere NEWS score – jo mer alvorlig tilstand hos pasienten </a:t>
            </a:r>
          </a:p>
          <a:p>
            <a:r>
              <a:rPr lang="nb-NO" dirty="0" smtClean="0"/>
              <a:t>Habituell NEWS – sammenligningsgrunnlag.</a:t>
            </a:r>
            <a:endParaRPr lang="nb-NO" dirty="0"/>
          </a:p>
          <a:p>
            <a:r>
              <a:rPr lang="nb-NO" dirty="0" smtClean="0"/>
              <a:t>Normal NEWS score utelukker ikke alvorlig tilstand. </a:t>
            </a:r>
          </a:p>
          <a:p>
            <a:endParaRPr lang="nb-NO" dirty="0" smtClean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264" y="1643145"/>
            <a:ext cx="1157766" cy="1445768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01382" y="4246418"/>
            <a:ext cx="1444698" cy="1925782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462" y="313320"/>
            <a:ext cx="2068617" cy="1329825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655" y="3501594"/>
            <a:ext cx="1187534" cy="112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3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NEWS score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08727"/>
            <a:ext cx="12191999" cy="5149273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7675418" y="1616364"/>
            <a:ext cx="1274618" cy="42487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726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Flytskjema infeksjon, feber, sepsis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>
                <a:hlinkClick r:id="rId2"/>
              </a:rPr>
              <a:t>akuttkjeden.no</a:t>
            </a:r>
            <a:endParaRPr lang="nb-NO" dirty="0" smtClean="0"/>
          </a:p>
          <a:p>
            <a:r>
              <a:rPr lang="nb-NO" dirty="0" smtClean="0"/>
              <a:t>App: </a:t>
            </a:r>
            <a:r>
              <a:rPr lang="nb-NO" dirty="0"/>
              <a:t>A</a:t>
            </a:r>
            <a:r>
              <a:rPr lang="nb-NO" dirty="0" smtClean="0"/>
              <a:t>kuttkjeden Telemark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084" y="2454173"/>
            <a:ext cx="5070873" cy="3718027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63" y="2918690"/>
            <a:ext cx="5051267" cy="3779891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801" y="112426"/>
            <a:ext cx="4569199" cy="74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9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NEWS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69848" y="1761190"/>
            <a:ext cx="10058400" cy="4050792"/>
          </a:xfrm>
        </p:spPr>
        <p:txBody>
          <a:bodyPr/>
          <a:lstStyle/>
          <a:p>
            <a:r>
              <a:rPr lang="nb-NO" dirty="0" smtClean="0"/>
              <a:t>NEWS score må ta utgangspunkt i habituell score.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Endring?</a:t>
            </a:r>
          </a:p>
          <a:p>
            <a:r>
              <a:rPr lang="nb-NO" b="1" dirty="0" smtClean="0"/>
              <a:t>Behandlingsplan?</a:t>
            </a:r>
          </a:p>
          <a:p>
            <a:pPr marL="0" indent="0">
              <a:buNone/>
            </a:pPr>
            <a:r>
              <a:rPr lang="nb-NO" b="1" dirty="0" smtClean="0"/>
              <a:t>Er det tatt stilling til hvor denne pasienten skal</a:t>
            </a:r>
          </a:p>
          <a:p>
            <a:pPr marL="0" indent="0">
              <a:buNone/>
            </a:pPr>
            <a:r>
              <a:rPr lang="nb-NO" b="1" dirty="0" smtClean="0"/>
              <a:t>få behandling for infeksjoner som krever mer </a:t>
            </a:r>
          </a:p>
          <a:p>
            <a:pPr marL="0" indent="0">
              <a:buNone/>
            </a:pPr>
            <a:r>
              <a:rPr lang="nb-NO" b="1" dirty="0" smtClean="0"/>
              <a:t>enn per oral antibiotika behandling eller sepsis?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endParaRPr lang="nb-NO" b="1" dirty="0" smtClean="0"/>
          </a:p>
          <a:p>
            <a:pPr marL="0" indent="0">
              <a:buNone/>
            </a:pPr>
            <a:endParaRPr lang="nb-NO" b="1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796" y="801571"/>
            <a:ext cx="4934204" cy="5086611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73" y="5057423"/>
            <a:ext cx="6974023" cy="1225613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73" y="4350278"/>
            <a:ext cx="3105310" cy="7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9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Q-SOFA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69848" y="1770507"/>
            <a:ext cx="10058400" cy="5087493"/>
          </a:xfrm>
        </p:spPr>
        <p:txBody>
          <a:bodyPr/>
          <a:lstStyle/>
          <a:p>
            <a:r>
              <a:rPr lang="nb-NO" dirty="0" smtClean="0"/>
              <a:t>Sepsis =livstruende organdysfunksjon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utløst av en ubalansert vertsrespons på en</a:t>
            </a:r>
          </a:p>
          <a:p>
            <a:pPr marL="0" indent="0">
              <a:buNone/>
            </a:pPr>
            <a:r>
              <a:rPr lang="nb-NO" dirty="0" smtClean="0"/>
              <a:t>   infeksjon.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Septisk sjokk = infeksjon der sirkulasjonssvikt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fører til avvik i celleresponser og metabolisme.</a:t>
            </a:r>
          </a:p>
          <a:p>
            <a:pPr marL="0" indent="0">
              <a:buNone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For å avdekke sepsis kan man bruke </a:t>
            </a:r>
            <a:r>
              <a:rPr lang="nb-NO" dirty="0" err="1" smtClean="0"/>
              <a:t>qSOFA</a:t>
            </a:r>
            <a:r>
              <a:rPr lang="nb-NO" dirty="0" smtClean="0"/>
              <a:t>. </a:t>
            </a:r>
          </a:p>
          <a:p>
            <a:pPr marL="0" indent="0">
              <a:buNone/>
            </a:pPr>
            <a:r>
              <a:rPr lang="nb-NO" dirty="0" smtClean="0"/>
              <a:t> Dersom man har 2 eller 3 av kriteriene gir dette</a:t>
            </a:r>
          </a:p>
          <a:p>
            <a:pPr marL="0" indent="0">
              <a:buNone/>
            </a:pPr>
            <a:r>
              <a:rPr lang="nb-NO" dirty="0" smtClean="0"/>
              <a:t> klinisk mistanke om sepsis.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Infeksjon + Endring i NEWS ≥ 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Sepsismistanke – </a:t>
            </a:r>
            <a:r>
              <a:rPr lang="nb-NO" b="1" dirty="0" smtClean="0"/>
              <a:t>RASK igangsettelse av behandling!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Distrikt/avstand til sykehus.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117" y="1770507"/>
            <a:ext cx="5308883" cy="3321221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153" y="459402"/>
            <a:ext cx="3571875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Q-sofa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1747982"/>
            <a:ext cx="9698181" cy="4966854"/>
          </a:xfrm>
        </p:spPr>
      </p:pic>
    </p:spTree>
    <p:extLst>
      <p:ext uri="{BB962C8B-B14F-4D97-AF65-F5344CB8AC3E}">
        <p14:creationId xmlns:p14="http://schemas.microsoft.com/office/powerpoint/2010/main" val="1990892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ISBAR</a:t>
            </a:r>
            <a:r>
              <a:rPr lang="nb-NO" dirty="0"/>
              <a:t/>
            </a:r>
            <a:br>
              <a:rPr lang="nb-NO" dirty="0"/>
            </a:br>
            <a:r>
              <a:rPr lang="nb-NO" sz="2000" dirty="0" smtClean="0"/>
              <a:t>Kommunikasjonsmodell</a:t>
            </a:r>
            <a:endParaRPr lang="nb-NO" sz="2000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069848" y="2093976"/>
            <a:ext cx="10058400" cy="405079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Hvordan kan jeg videreformidle mine funn på en strukturert måte til neste ledd? 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382" y="2548580"/>
            <a:ext cx="5756671" cy="4144109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080" y="4549564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1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Tretype</Template>
  <TotalTime>355</TotalTime>
  <Words>643</Words>
  <Application>Microsoft Office PowerPoint</Application>
  <PresentationFormat>Widescreen</PresentationFormat>
  <Paragraphs>91</Paragraphs>
  <Slides>16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2" baseType="lpstr">
      <vt:lpstr>Arial</vt:lpstr>
      <vt:lpstr>Calibri</vt:lpstr>
      <vt:lpstr>Rockwell</vt:lpstr>
      <vt:lpstr>Rockwell Condensed</vt:lpstr>
      <vt:lpstr>Wingdings</vt:lpstr>
      <vt:lpstr>Tretype</vt:lpstr>
      <vt:lpstr>Infeksjon og sepsis</vt:lpstr>
      <vt:lpstr>Agenda</vt:lpstr>
      <vt:lpstr>PowerPoint-presentasjon</vt:lpstr>
      <vt:lpstr>Felles plan for kompetanseheving</vt:lpstr>
      <vt:lpstr>Felles plan for kompetanseheving </vt:lpstr>
      <vt:lpstr>PowerPoint-presentasjon</vt:lpstr>
      <vt:lpstr>Infeksjon og sepsis</vt:lpstr>
      <vt:lpstr>Bruk av NEWS, qsofa og ISBAR</vt:lpstr>
      <vt:lpstr>Pasientens følgeskjema</vt:lpstr>
      <vt:lpstr>NEWS National Early Warning Score</vt:lpstr>
      <vt:lpstr>NEWS score</vt:lpstr>
      <vt:lpstr>Flytskjema infeksjon, feber, sepsis</vt:lpstr>
      <vt:lpstr>NEWS</vt:lpstr>
      <vt:lpstr>Q-SOFA</vt:lpstr>
      <vt:lpstr>Q-sofa</vt:lpstr>
      <vt:lpstr>ISBAR Kommunikasjonsmodell</vt:lpstr>
    </vt:vector>
  </TitlesOfParts>
  <Company>Seljord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Infeksjon og sepsis</dc:title>
  <dc:creator>Marianne Tråer</dc:creator>
  <cp:lastModifiedBy>Marianne Tråer</cp:lastModifiedBy>
  <cp:revision>29</cp:revision>
  <dcterms:created xsi:type="dcterms:W3CDTF">2024-04-02T07:40:56Z</dcterms:created>
  <dcterms:modified xsi:type="dcterms:W3CDTF">2024-04-10T21:20:07Z</dcterms:modified>
</cp:coreProperties>
</file>