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37"/>
  </p:notesMasterIdLst>
  <p:handoutMasterIdLst>
    <p:handoutMasterId r:id="rId38"/>
  </p:handoutMasterIdLst>
  <p:sldIdLst>
    <p:sldId id="259" r:id="rId2"/>
    <p:sldId id="260" r:id="rId3"/>
    <p:sldId id="280" r:id="rId4"/>
    <p:sldId id="262" r:id="rId5"/>
    <p:sldId id="263" r:id="rId6"/>
    <p:sldId id="275" r:id="rId7"/>
    <p:sldId id="293" r:id="rId8"/>
    <p:sldId id="295" r:id="rId9"/>
    <p:sldId id="288" r:id="rId10"/>
    <p:sldId id="309" r:id="rId11"/>
    <p:sldId id="269" r:id="rId12"/>
    <p:sldId id="298" r:id="rId13"/>
    <p:sldId id="270" r:id="rId14"/>
    <p:sldId id="277" r:id="rId15"/>
    <p:sldId id="301" r:id="rId16"/>
    <p:sldId id="284" r:id="rId17"/>
    <p:sldId id="296" r:id="rId18"/>
    <p:sldId id="273" r:id="rId19"/>
    <p:sldId id="265" r:id="rId20"/>
    <p:sldId id="266" r:id="rId21"/>
    <p:sldId id="267" r:id="rId22"/>
    <p:sldId id="268" r:id="rId23"/>
    <p:sldId id="282" r:id="rId24"/>
    <p:sldId id="297" r:id="rId25"/>
    <p:sldId id="283" r:id="rId26"/>
    <p:sldId id="287" r:id="rId27"/>
    <p:sldId id="310" r:id="rId28"/>
    <p:sldId id="271" r:id="rId29"/>
    <p:sldId id="302" r:id="rId30"/>
    <p:sldId id="311" r:id="rId31"/>
    <p:sldId id="304" r:id="rId32"/>
    <p:sldId id="305" r:id="rId33"/>
    <p:sldId id="308" r:id="rId34"/>
    <p:sldId id="291" r:id="rId35"/>
    <p:sldId id="274" r:id="rId36"/>
  </p:sldIdLst>
  <p:sldSz cx="12188825" cy="6858000"/>
  <p:notesSz cx="6858000" cy="9144000"/>
  <p:defaultTextStyle>
    <a:defPPr rtl="0">
      <a:defRPr lang="nb-no"/>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304" userDrawn="1">
          <p15:clr>
            <a:srgbClr val="A4A3A4"/>
          </p15:clr>
        </p15:guide>
        <p15:guide id="3" orient="horz" pos="4144" userDrawn="1">
          <p15:clr>
            <a:srgbClr val="A4A3A4"/>
          </p15:clr>
        </p15:guide>
        <p15:guide id="4" orient="horz" pos="3952" userDrawn="1">
          <p15:clr>
            <a:srgbClr val="A4A3A4"/>
          </p15:clr>
        </p15:guide>
        <p15:guide id="5" orient="horz" pos="1136" userDrawn="1">
          <p15:clr>
            <a:srgbClr val="A4A3A4"/>
          </p15:clr>
        </p15:guide>
        <p15:guide id="6" pos="3839" userDrawn="1">
          <p15:clr>
            <a:srgbClr val="A4A3A4"/>
          </p15:clr>
        </p15:guide>
        <p15:guide id="7" pos="191" userDrawn="1">
          <p15:clr>
            <a:srgbClr val="A4A3A4"/>
          </p15:clr>
        </p15:guide>
        <p15:guide id="8" pos="7486" userDrawn="1">
          <p15:clr>
            <a:srgbClr val="A4A3A4"/>
          </p15:clr>
        </p15:guide>
        <p15:guide id="9" pos="576" userDrawn="1">
          <p15:clr>
            <a:srgbClr val="A4A3A4"/>
          </p15:clr>
        </p15:guide>
        <p15:guide id="10" pos="710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1859" autoAdjust="0"/>
  </p:normalViewPr>
  <p:slideViewPr>
    <p:cSldViewPr>
      <p:cViewPr varScale="1">
        <p:scale>
          <a:sx n="49" d="100"/>
          <a:sy n="49" d="100"/>
        </p:scale>
        <p:origin x="1336" y="48"/>
      </p:cViewPr>
      <p:guideLst>
        <p:guide orient="horz" pos="2160"/>
        <p:guide orient="horz" pos="304"/>
        <p:guide orient="horz" pos="4144"/>
        <p:guide orient="horz" pos="3952"/>
        <p:guide orient="horz" pos="1136"/>
        <p:guide pos="3839"/>
        <p:guide pos="191"/>
        <p:guide pos="7486"/>
        <p:guide pos="576"/>
        <p:guide pos="7102"/>
      </p:guideLst>
    </p:cSldViewPr>
  </p:slideViewPr>
  <p:notesTextViewPr>
    <p:cViewPr>
      <p:scale>
        <a:sx n="1" d="1"/>
        <a:sy n="1" d="1"/>
      </p:scale>
      <p:origin x="0" y="0"/>
    </p:cViewPr>
  </p:notesTextViewPr>
  <p:notesViewPr>
    <p:cSldViewPr showGuides="1">
      <p:cViewPr varScale="1">
        <p:scale>
          <a:sx n="83" d="100"/>
          <a:sy n="83" d="100"/>
        </p:scale>
        <p:origin x="306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25024B-5438-4514-B161-84B76768971D}" type="doc">
      <dgm:prSet loTypeId="urn:microsoft.com/office/officeart/2005/8/layout/default" loCatId="list" qsTypeId="urn:microsoft.com/office/officeart/2005/8/quickstyle/simple5" qsCatId="simple" csTypeId="urn:microsoft.com/office/officeart/2005/8/colors/colorful5" csCatId="colorful" phldr="1"/>
      <dgm:spPr/>
      <dgm:t>
        <a:bodyPr/>
        <a:lstStyle/>
        <a:p>
          <a:endParaRPr lang="en-US"/>
        </a:p>
      </dgm:t>
    </dgm:pt>
    <dgm:pt modelId="{C5225747-52CA-4C28-A765-D6EC6B62F290}">
      <dgm:prSet/>
      <dgm:spPr>
        <a:solidFill>
          <a:schemeClr val="tx1">
            <a:lumMod val="65000"/>
          </a:schemeClr>
        </a:solidFill>
      </dgm:spPr>
      <dgm:t>
        <a:bodyPr/>
        <a:lstStyle/>
        <a:p>
          <a:r>
            <a:rPr lang="nb-NO" b="0" i="0" baseline="0"/>
            <a:t>Uhell</a:t>
          </a:r>
          <a:endParaRPr lang="en-US"/>
        </a:p>
      </dgm:t>
    </dgm:pt>
    <dgm:pt modelId="{92192810-F918-46D2-813A-A3C9908049B2}" type="parTrans" cxnId="{F1E153DB-7553-4560-853E-A994D6F50FEA}">
      <dgm:prSet/>
      <dgm:spPr/>
      <dgm:t>
        <a:bodyPr/>
        <a:lstStyle/>
        <a:p>
          <a:endParaRPr lang="en-US"/>
        </a:p>
      </dgm:t>
    </dgm:pt>
    <dgm:pt modelId="{F85D6851-1A0E-4568-9200-387BC042444C}" type="sibTrans" cxnId="{F1E153DB-7553-4560-853E-A994D6F50FEA}">
      <dgm:prSet/>
      <dgm:spPr/>
      <dgm:t>
        <a:bodyPr/>
        <a:lstStyle/>
        <a:p>
          <a:endParaRPr lang="en-US"/>
        </a:p>
      </dgm:t>
    </dgm:pt>
    <dgm:pt modelId="{37F0EC7F-289A-4C16-9A40-7E8E7FEF243B}">
      <dgm:prSet/>
      <dgm:spPr>
        <a:solidFill>
          <a:schemeClr val="tx1">
            <a:lumMod val="65000"/>
          </a:schemeClr>
        </a:solidFill>
      </dgm:spPr>
      <dgm:t>
        <a:bodyPr/>
        <a:lstStyle/>
        <a:p>
          <a:r>
            <a:rPr lang="nb-NO" b="0" i="0" baseline="0" dirty="0"/>
            <a:t>Kronisk sykdom som gir økt falltendens</a:t>
          </a:r>
          <a:endParaRPr lang="en-US" dirty="0"/>
        </a:p>
      </dgm:t>
    </dgm:pt>
    <dgm:pt modelId="{543D3A39-D71F-486F-B270-C696C206386B}" type="parTrans" cxnId="{FBDC9DFD-ACC6-49EF-96D9-7D135DC00328}">
      <dgm:prSet/>
      <dgm:spPr/>
      <dgm:t>
        <a:bodyPr/>
        <a:lstStyle/>
        <a:p>
          <a:endParaRPr lang="en-US"/>
        </a:p>
      </dgm:t>
    </dgm:pt>
    <dgm:pt modelId="{02484589-6BB5-41BC-B45D-5F25A9B94082}" type="sibTrans" cxnId="{FBDC9DFD-ACC6-49EF-96D9-7D135DC00328}">
      <dgm:prSet/>
      <dgm:spPr/>
      <dgm:t>
        <a:bodyPr/>
        <a:lstStyle/>
        <a:p>
          <a:endParaRPr lang="en-US"/>
        </a:p>
      </dgm:t>
    </dgm:pt>
    <dgm:pt modelId="{05DEC759-E840-40B2-B9BA-A88A6471CDB3}">
      <dgm:prSet/>
      <dgm:spPr>
        <a:solidFill>
          <a:schemeClr val="tx1">
            <a:lumMod val="65000"/>
          </a:schemeClr>
        </a:solidFill>
      </dgm:spPr>
      <dgm:t>
        <a:bodyPr/>
        <a:lstStyle/>
        <a:p>
          <a:r>
            <a:rPr lang="nb-NO" b="0" i="0" baseline="0" dirty="0"/>
            <a:t>Langvarig svekkelse som gir økt falltendens</a:t>
          </a:r>
          <a:endParaRPr lang="en-US" dirty="0"/>
        </a:p>
      </dgm:t>
    </dgm:pt>
    <dgm:pt modelId="{BF646622-0803-42A0-AF92-B24C6A43E418}" type="parTrans" cxnId="{1A68A733-6D77-4450-A2FB-B169C4A57923}">
      <dgm:prSet/>
      <dgm:spPr/>
      <dgm:t>
        <a:bodyPr/>
        <a:lstStyle/>
        <a:p>
          <a:endParaRPr lang="en-US"/>
        </a:p>
      </dgm:t>
    </dgm:pt>
    <dgm:pt modelId="{5EBF048D-C4F1-4CF4-BD13-F443B76371BA}" type="sibTrans" cxnId="{1A68A733-6D77-4450-A2FB-B169C4A57923}">
      <dgm:prSet/>
      <dgm:spPr/>
      <dgm:t>
        <a:bodyPr/>
        <a:lstStyle/>
        <a:p>
          <a:endParaRPr lang="en-US"/>
        </a:p>
      </dgm:t>
    </dgm:pt>
    <dgm:pt modelId="{AE23F295-E355-4529-BB41-0A72D44C06AD}">
      <dgm:prSet/>
      <dgm:spPr>
        <a:solidFill>
          <a:schemeClr val="tx1">
            <a:lumMod val="65000"/>
          </a:schemeClr>
        </a:solidFill>
      </dgm:spPr>
      <dgm:t>
        <a:bodyPr/>
        <a:lstStyle/>
        <a:p>
          <a:r>
            <a:rPr lang="nb-NO" b="0" i="0" baseline="0" dirty="0"/>
            <a:t>Legemidler og alkohol</a:t>
          </a:r>
          <a:endParaRPr lang="en-US" dirty="0"/>
        </a:p>
      </dgm:t>
    </dgm:pt>
    <dgm:pt modelId="{2333269C-3CEF-4922-AB01-59C7FFDEC6B9}" type="parTrans" cxnId="{478A2D91-5CE9-44DB-816B-B77797EC0541}">
      <dgm:prSet/>
      <dgm:spPr/>
      <dgm:t>
        <a:bodyPr/>
        <a:lstStyle/>
        <a:p>
          <a:endParaRPr lang="en-US"/>
        </a:p>
      </dgm:t>
    </dgm:pt>
    <dgm:pt modelId="{3326AA91-46A8-4B58-BEED-B9B90197EAE6}" type="sibTrans" cxnId="{478A2D91-5CE9-44DB-816B-B77797EC0541}">
      <dgm:prSet/>
      <dgm:spPr/>
      <dgm:t>
        <a:bodyPr/>
        <a:lstStyle/>
        <a:p>
          <a:endParaRPr lang="en-US"/>
        </a:p>
      </dgm:t>
    </dgm:pt>
    <dgm:pt modelId="{A5E179DD-E659-4196-8CF0-C37D03B37466}">
      <dgm:prSet/>
      <dgm:spPr>
        <a:solidFill>
          <a:schemeClr val="accent5"/>
        </a:solidFill>
      </dgm:spPr>
      <dgm:t>
        <a:bodyPr/>
        <a:lstStyle/>
        <a:p>
          <a:r>
            <a:rPr lang="nb-NO" b="0" i="0" baseline="0"/>
            <a:t>Akutt sykdom</a:t>
          </a:r>
          <a:endParaRPr lang="en-US"/>
        </a:p>
      </dgm:t>
    </dgm:pt>
    <dgm:pt modelId="{9C0C11FB-68A3-48A9-8E82-B6AF004CBC50}" type="parTrans" cxnId="{2B1A4989-5BFE-4EA8-BB5B-0B996BFC3CF1}">
      <dgm:prSet/>
      <dgm:spPr/>
      <dgm:t>
        <a:bodyPr/>
        <a:lstStyle/>
        <a:p>
          <a:endParaRPr lang="en-US"/>
        </a:p>
      </dgm:t>
    </dgm:pt>
    <dgm:pt modelId="{0117EB4C-255F-4F8E-AC78-384C0333B81A}" type="sibTrans" cxnId="{2B1A4989-5BFE-4EA8-BB5B-0B996BFC3CF1}">
      <dgm:prSet/>
      <dgm:spPr/>
      <dgm:t>
        <a:bodyPr/>
        <a:lstStyle/>
        <a:p>
          <a:endParaRPr lang="en-US"/>
        </a:p>
      </dgm:t>
    </dgm:pt>
    <dgm:pt modelId="{C8D23643-CF29-48A8-A70C-441756999AF7}" type="pres">
      <dgm:prSet presAssocID="{CC25024B-5438-4514-B161-84B76768971D}" presName="diagram" presStyleCnt="0">
        <dgm:presLayoutVars>
          <dgm:dir/>
          <dgm:resizeHandles val="exact"/>
        </dgm:presLayoutVars>
      </dgm:prSet>
      <dgm:spPr/>
      <dgm:t>
        <a:bodyPr/>
        <a:lstStyle/>
        <a:p>
          <a:endParaRPr lang="nb-NO"/>
        </a:p>
      </dgm:t>
    </dgm:pt>
    <dgm:pt modelId="{A3AA43D7-B1DC-48D9-8A0A-BB3DBE6B2AE5}" type="pres">
      <dgm:prSet presAssocID="{C5225747-52CA-4C28-A765-D6EC6B62F290}" presName="node" presStyleLbl="node1" presStyleIdx="0" presStyleCnt="5">
        <dgm:presLayoutVars>
          <dgm:bulletEnabled val="1"/>
        </dgm:presLayoutVars>
      </dgm:prSet>
      <dgm:spPr/>
      <dgm:t>
        <a:bodyPr/>
        <a:lstStyle/>
        <a:p>
          <a:endParaRPr lang="nb-NO"/>
        </a:p>
      </dgm:t>
    </dgm:pt>
    <dgm:pt modelId="{BF521E0D-05C1-45A4-AC0C-7E383CC3266D}" type="pres">
      <dgm:prSet presAssocID="{F85D6851-1A0E-4568-9200-387BC042444C}" presName="sibTrans" presStyleCnt="0"/>
      <dgm:spPr/>
    </dgm:pt>
    <dgm:pt modelId="{8BD3EFF2-67A1-4F20-8B39-66A03E6D4185}" type="pres">
      <dgm:prSet presAssocID="{37F0EC7F-289A-4C16-9A40-7E8E7FEF243B}" presName="node" presStyleLbl="node1" presStyleIdx="1" presStyleCnt="5">
        <dgm:presLayoutVars>
          <dgm:bulletEnabled val="1"/>
        </dgm:presLayoutVars>
      </dgm:prSet>
      <dgm:spPr/>
      <dgm:t>
        <a:bodyPr/>
        <a:lstStyle/>
        <a:p>
          <a:endParaRPr lang="nb-NO"/>
        </a:p>
      </dgm:t>
    </dgm:pt>
    <dgm:pt modelId="{9E0DE0ED-2951-4E61-831D-2986904E8923}" type="pres">
      <dgm:prSet presAssocID="{02484589-6BB5-41BC-B45D-5F25A9B94082}" presName="sibTrans" presStyleCnt="0"/>
      <dgm:spPr/>
    </dgm:pt>
    <dgm:pt modelId="{5582B046-EF46-412B-85E8-2A46520998A7}" type="pres">
      <dgm:prSet presAssocID="{05DEC759-E840-40B2-B9BA-A88A6471CDB3}" presName="node" presStyleLbl="node1" presStyleIdx="2" presStyleCnt="5">
        <dgm:presLayoutVars>
          <dgm:bulletEnabled val="1"/>
        </dgm:presLayoutVars>
      </dgm:prSet>
      <dgm:spPr/>
      <dgm:t>
        <a:bodyPr/>
        <a:lstStyle/>
        <a:p>
          <a:endParaRPr lang="nb-NO"/>
        </a:p>
      </dgm:t>
    </dgm:pt>
    <dgm:pt modelId="{B8AC7D89-9696-4B50-9181-A90C1D44CC99}" type="pres">
      <dgm:prSet presAssocID="{5EBF048D-C4F1-4CF4-BD13-F443B76371BA}" presName="sibTrans" presStyleCnt="0"/>
      <dgm:spPr/>
    </dgm:pt>
    <dgm:pt modelId="{E7D8C58E-DEBF-47C0-B5F0-A5C4DEB561EF}" type="pres">
      <dgm:prSet presAssocID="{AE23F295-E355-4529-BB41-0A72D44C06AD}" presName="node" presStyleLbl="node1" presStyleIdx="3" presStyleCnt="5">
        <dgm:presLayoutVars>
          <dgm:bulletEnabled val="1"/>
        </dgm:presLayoutVars>
      </dgm:prSet>
      <dgm:spPr/>
      <dgm:t>
        <a:bodyPr/>
        <a:lstStyle/>
        <a:p>
          <a:endParaRPr lang="nb-NO"/>
        </a:p>
      </dgm:t>
    </dgm:pt>
    <dgm:pt modelId="{9120589C-848A-49E9-A0DF-982ACFB1EF94}" type="pres">
      <dgm:prSet presAssocID="{3326AA91-46A8-4B58-BEED-B9B90197EAE6}" presName="sibTrans" presStyleCnt="0"/>
      <dgm:spPr/>
    </dgm:pt>
    <dgm:pt modelId="{6A000ACA-6BA3-40BE-9EAB-F74106895442}" type="pres">
      <dgm:prSet presAssocID="{A5E179DD-E659-4196-8CF0-C37D03B37466}" presName="node" presStyleLbl="node1" presStyleIdx="4" presStyleCnt="5">
        <dgm:presLayoutVars>
          <dgm:bulletEnabled val="1"/>
        </dgm:presLayoutVars>
      </dgm:prSet>
      <dgm:spPr/>
      <dgm:t>
        <a:bodyPr/>
        <a:lstStyle/>
        <a:p>
          <a:endParaRPr lang="nb-NO"/>
        </a:p>
      </dgm:t>
    </dgm:pt>
  </dgm:ptLst>
  <dgm:cxnLst>
    <dgm:cxn modelId="{2B1A4989-5BFE-4EA8-BB5B-0B996BFC3CF1}" srcId="{CC25024B-5438-4514-B161-84B76768971D}" destId="{A5E179DD-E659-4196-8CF0-C37D03B37466}" srcOrd="4" destOrd="0" parTransId="{9C0C11FB-68A3-48A9-8E82-B6AF004CBC50}" sibTransId="{0117EB4C-255F-4F8E-AC78-384C0333B81A}"/>
    <dgm:cxn modelId="{1A68A733-6D77-4450-A2FB-B169C4A57923}" srcId="{CC25024B-5438-4514-B161-84B76768971D}" destId="{05DEC759-E840-40B2-B9BA-A88A6471CDB3}" srcOrd="2" destOrd="0" parTransId="{BF646622-0803-42A0-AF92-B24C6A43E418}" sibTransId="{5EBF048D-C4F1-4CF4-BD13-F443B76371BA}"/>
    <dgm:cxn modelId="{BF1F9FBA-BF1F-4A7E-9D4F-C441114CB963}" type="presOf" srcId="{C5225747-52CA-4C28-A765-D6EC6B62F290}" destId="{A3AA43D7-B1DC-48D9-8A0A-BB3DBE6B2AE5}" srcOrd="0" destOrd="0" presId="urn:microsoft.com/office/officeart/2005/8/layout/default"/>
    <dgm:cxn modelId="{CEE3BE90-E9B1-4394-939B-7D4B3506AEA6}" type="presOf" srcId="{CC25024B-5438-4514-B161-84B76768971D}" destId="{C8D23643-CF29-48A8-A70C-441756999AF7}" srcOrd="0" destOrd="0" presId="urn:microsoft.com/office/officeart/2005/8/layout/default"/>
    <dgm:cxn modelId="{F1E153DB-7553-4560-853E-A994D6F50FEA}" srcId="{CC25024B-5438-4514-B161-84B76768971D}" destId="{C5225747-52CA-4C28-A765-D6EC6B62F290}" srcOrd="0" destOrd="0" parTransId="{92192810-F918-46D2-813A-A3C9908049B2}" sibTransId="{F85D6851-1A0E-4568-9200-387BC042444C}"/>
    <dgm:cxn modelId="{901F9F9D-94E6-426E-9BBC-EA98D3C0E90F}" type="presOf" srcId="{A5E179DD-E659-4196-8CF0-C37D03B37466}" destId="{6A000ACA-6BA3-40BE-9EAB-F74106895442}" srcOrd="0" destOrd="0" presId="urn:microsoft.com/office/officeart/2005/8/layout/default"/>
    <dgm:cxn modelId="{FBDC9DFD-ACC6-49EF-96D9-7D135DC00328}" srcId="{CC25024B-5438-4514-B161-84B76768971D}" destId="{37F0EC7F-289A-4C16-9A40-7E8E7FEF243B}" srcOrd="1" destOrd="0" parTransId="{543D3A39-D71F-486F-B270-C696C206386B}" sibTransId="{02484589-6BB5-41BC-B45D-5F25A9B94082}"/>
    <dgm:cxn modelId="{7364F3A7-A6C1-4C5B-82CA-6E85C2212F42}" type="presOf" srcId="{37F0EC7F-289A-4C16-9A40-7E8E7FEF243B}" destId="{8BD3EFF2-67A1-4F20-8B39-66A03E6D4185}" srcOrd="0" destOrd="0" presId="urn:microsoft.com/office/officeart/2005/8/layout/default"/>
    <dgm:cxn modelId="{CE77F740-899C-4521-BB6C-BF3E635F6172}" type="presOf" srcId="{AE23F295-E355-4529-BB41-0A72D44C06AD}" destId="{E7D8C58E-DEBF-47C0-B5F0-A5C4DEB561EF}" srcOrd="0" destOrd="0" presId="urn:microsoft.com/office/officeart/2005/8/layout/default"/>
    <dgm:cxn modelId="{AD7CB045-F700-4946-9E16-1FD57E77A84C}" type="presOf" srcId="{05DEC759-E840-40B2-B9BA-A88A6471CDB3}" destId="{5582B046-EF46-412B-85E8-2A46520998A7}" srcOrd="0" destOrd="0" presId="urn:microsoft.com/office/officeart/2005/8/layout/default"/>
    <dgm:cxn modelId="{478A2D91-5CE9-44DB-816B-B77797EC0541}" srcId="{CC25024B-5438-4514-B161-84B76768971D}" destId="{AE23F295-E355-4529-BB41-0A72D44C06AD}" srcOrd="3" destOrd="0" parTransId="{2333269C-3CEF-4922-AB01-59C7FFDEC6B9}" sibTransId="{3326AA91-46A8-4B58-BEED-B9B90197EAE6}"/>
    <dgm:cxn modelId="{A4DFCBBC-9E19-4792-BA45-006673AEDBCE}" type="presParOf" srcId="{C8D23643-CF29-48A8-A70C-441756999AF7}" destId="{A3AA43D7-B1DC-48D9-8A0A-BB3DBE6B2AE5}" srcOrd="0" destOrd="0" presId="urn:microsoft.com/office/officeart/2005/8/layout/default"/>
    <dgm:cxn modelId="{FF17B15A-4E03-4CFA-9742-20BCB2F393C4}" type="presParOf" srcId="{C8D23643-CF29-48A8-A70C-441756999AF7}" destId="{BF521E0D-05C1-45A4-AC0C-7E383CC3266D}" srcOrd="1" destOrd="0" presId="urn:microsoft.com/office/officeart/2005/8/layout/default"/>
    <dgm:cxn modelId="{773CB6CC-86A8-40D5-B36E-A75E8651E6A9}" type="presParOf" srcId="{C8D23643-CF29-48A8-A70C-441756999AF7}" destId="{8BD3EFF2-67A1-4F20-8B39-66A03E6D4185}" srcOrd="2" destOrd="0" presId="urn:microsoft.com/office/officeart/2005/8/layout/default"/>
    <dgm:cxn modelId="{03772CD8-2C1B-4622-99B9-5BECCEBF4C29}" type="presParOf" srcId="{C8D23643-CF29-48A8-A70C-441756999AF7}" destId="{9E0DE0ED-2951-4E61-831D-2986904E8923}" srcOrd="3" destOrd="0" presId="urn:microsoft.com/office/officeart/2005/8/layout/default"/>
    <dgm:cxn modelId="{1480E605-0BED-4B5E-950B-96CB37B417EB}" type="presParOf" srcId="{C8D23643-CF29-48A8-A70C-441756999AF7}" destId="{5582B046-EF46-412B-85E8-2A46520998A7}" srcOrd="4" destOrd="0" presId="urn:microsoft.com/office/officeart/2005/8/layout/default"/>
    <dgm:cxn modelId="{6127024D-C2A4-43D8-AC3E-7C90B3F4DA62}" type="presParOf" srcId="{C8D23643-CF29-48A8-A70C-441756999AF7}" destId="{B8AC7D89-9696-4B50-9181-A90C1D44CC99}" srcOrd="5" destOrd="0" presId="urn:microsoft.com/office/officeart/2005/8/layout/default"/>
    <dgm:cxn modelId="{CD94A71E-9F04-481C-A9CB-9D2260F64913}" type="presParOf" srcId="{C8D23643-CF29-48A8-A70C-441756999AF7}" destId="{E7D8C58E-DEBF-47C0-B5F0-A5C4DEB561EF}" srcOrd="6" destOrd="0" presId="urn:microsoft.com/office/officeart/2005/8/layout/default"/>
    <dgm:cxn modelId="{E873802E-3F20-4448-9D65-96998A11187E}" type="presParOf" srcId="{C8D23643-CF29-48A8-A70C-441756999AF7}" destId="{9120589C-848A-49E9-A0DF-982ACFB1EF94}" srcOrd="7" destOrd="0" presId="urn:microsoft.com/office/officeart/2005/8/layout/default"/>
    <dgm:cxn modelId="{9DE75348-49F5-414E-BE96-8E74427387FA}" type="presParOf" srcId="{C8D23643-CF29-48A8-A70C-441756999AF7}" destId="{6A000ACA-6BA3-40BE-9EAB-F74106895442}" srcOrd="8" destOrd="0" presId="urn:microsoft.com/office/officeart/2005/8/layout/defaul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A43D7-B1DC-48D9-8A0A-BB3DBE6B2AE5}">
      <dsp:nvSpPr>
        <dsp:cNvPr id="0" name=""/>
        <dsp:cNvSpPr/>
      </dsp:nvSpPr>
      <dsp:spPr>
        <a:xfrm>
          <a:off x="0" y="39677"/>
          <a:ext cx="3285269" cy="1971161"/>
        </a:xfrm>
        <a:prstGeom prst="rect">
          <a:avLst/>
        </a:prstGeom>
        <a:solidFill>
          <a:schemeClr val="tx1">
            <a:lumMod val="65000"/>
          </a:schemeClr>
        </a:solidFill>
        <a:ln>
          <a:noFill/>
        </a:ln>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nb-NO" sz="3000" b="0" i="0" kern="1200" baseline="0"/>
            <a:t>Uhell</a:t>
          </a:r>
          <a:endParaRPr lang="en-US" sz="3000" kern="1200"/>
        </a:p>
      </dsp:txBody>
      <dsp:txXfrm>
        <a:off x="0" y="39677"/>
        <a:ext cx="3285269" cy="1971161"/>
      </dsp:txXfrm>
    </dsp:sp>
    <dsp:sp modelId="{8BD3EFF2-67A1-4F20-8B39-66A03E6D4185}">
      <dsp:nvSpPr>
        <dsp:cNvPr id="0" name=""/>
        <dsp:cNvSpPr/>
      </dsp:nvSpPr>
      <dsp:spPr>
        <a:xfrm>
          <a:off x="3613796" y="39677"/>
          <a:ext cx="3285269" cy="1971161"/>
        </a:xfrm>
        <a:prstGeom prst="rect">
          <a:avLst/>
        </a:prstGeom>
        <a:solidFill>
          <a:schemeClr val="tx1">
            <a:lumMod val="65000"/>
          </a:schemeClr>
        </a:solidFill>
        <a:ln>
          <a:noFill/>
        </a:ln>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nb-NO" sz="3000" b="0" i="0" kern="1200" baseline="0" dirty="0"/>
            <a:t>Kronisk sykdom som gir økt falltendens</a:t>
          </a:r>
          <a:endParaRPr lang="en-US" sz="3000" kern="1200" dirty="0"/>
        </a:p>
      </dsp:txBody>
      <dsp:txXfrm>
        <a:off x="3613796" y="39677"/>
        <a:ext cx="3285269" cy="1971161"/>
      </dsp:txXfrm>
    </dsp:sp>
    <dsp:sp modelId="{5582B046-EF46-412B-85E8-2A46520998A7}">
      <dsp:nvSpPr>
        <dsp:cNvPr id="0" name=""/>
        <dsp:cNvSpPr/>
      </dsp:nvSpPr>
      <dsp:spPr>
        <a:xfrm>
          <a:off x="7227592" y="39677"/>
          <a:ext cx="3285269" cy="1971161"/>
        </a:xfrm>
        <a:prstGeom prst="rect">
          <a:avLst/>
        </a:prstGeom>
        <a:solidFill>
          <a:schemeClr val="tx1">
            <a:lumMod val="65000"/>
          </a:schemeClr>
        </a:solidFill>
        <a:ln>
          <a:noFill/>
        </a:ln>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nb-NO" sz="3000" b="0" i="0" kern="1200" baseline="0" dirty="0"/>
            <a:t>Langvarig svekkelse som gir økt falltendens</a:t>
          </a:r>
          <a:endParaRPr lang="en-US" sz="3000" kern="1200" dirty="0"/>
        </a:p>
      </dsp:txBody>
      <dsp:txXfrm>
        <a:off x="7227592" y="39677"/>
        <a:ext cx="3285269" cy="1971161"/>
      </dsp:txXfrm>
    </dsp:sp>
    <dsp:sp modelId="{E7D8C58E-DEBF-47C0-B5F0-A5C4DEB561EF}">
      <dsp:nvSpPr>
        <dsp:cNvPr id="0" name=""/>
        <dsp:cNvSpPr/>
      </dsp:nvSpPr>
      <dsp:spPr>
        <a:xfrm>
          <a:off x="1806898" y="2339365"/>
          <a:ext cx="3285269" cy="1971161"/>
        </a:xfrm>
        <a:prstGeom prst="rect">
          <a:avLst/>
        </a:prstGeom>
        <a:solidFill>
          <a:schemeClr val="tx1">
            <a:lumMod val="65000"/>
          </a:schemeClr>
        </a:solidFill>
        <a:ln>
          <a:noFill/>
        </a:ln>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nb-NO" sz="3000" b="0" i="0" kern="1200" baseline="0" dirty="0"/>
            <a:t>Legemidler og alkohol</a:t>
          </a:r>
          <a:endParaRPr lang="en-US" sz="3000" kern="1200" dirty="0"/>
        </a:p>
      </dsp:txBody>
      <dsp:txXfrm>
        <a:off x="1806898" y="2339365"/>
        <a:ext cx="3285269" cy="1971161"/>
      </dsp:txXfrm>
    </dsp:sp>
    <dsp:sp modelId="{6A000ACA-6BA3-40BE-9EAB-F74106895442}">
      <dsp:nvSpPr>
        <dsp:cNvPr id="0" name=""/>
        <dsp:cNvSpPr/>
      </dsp:nvSpPr>
      <dsp:spPr>
        <a:xfrm>
          <a:off x="5420694" y="2339365"/>
          <a:ext cx="3285269" cy="1971161"/>
        </a:xfrm>
        <a:prstGeom prst="rect">
          <a:avLst/>
        </a:prstGeom>
        <a:solidFill>
          <a:schemeClr val="accent5"/>
        </a:solidFill>
        <a:ln>
          <a:noFill/>
        </a:ln>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nb-NO" sz="3000" b="0" i="0" kern="1200" baseline="0"/>
            <a:t>Akutt sykdom</a:t>
          </a:r>
          <a:endParaRPr lang="en-US" sz="3000" kern="1200"/>
        </a:p>
      </dsp:txBody>
      <dsp:txXfrm>
        <a:off x="5420694" y="2339365"/>
        <a:ext cx="3285269" cy="197116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B6E2FC0D-0B6D-4A4E-89BD-ACD30D3DA93F}" type="datetime1">
              <a:rPr lang="nb-NO" smtClean="0"/>
              <a:t>21.10.2024</a:t>
            </a:fld>
            <a:endParaRPr dirty="0"/>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DA52D9BF-D574-4807-B36C-9E2A025BE826}" type="slidenum">
              <a:rPr/>
              <a:pPr algn="r" rtl="0"/>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94566739-8131-4F65-B309-F887885A6E89}" type="datetime1">
              <a:rPr lang="nb-NO" smtClean="0"/>
              <a:pPr/>
              <a:t>21.10.2024</a:t>
            </a:fld>
            <a:endParaRPr lang="nb-NO" dirty="0"/>
          </a:p>
        </p:txBody>
      </p:sp>
      <p:sp>
        <p:nvSpPr>
          <p:cNvPr id="4" name="Plassholder for lysbil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t>Klikk for å redigere tekststiler i malen</a:t>
            </a:r>
          </a:p>
          <a:p>
            <a:pPr lvl="1" rtl="0"/>
            <a:r>
              <a:t>Andre nivå</a:t>
            </a:r>
          </a:p>
          <a:p>
            <a:pPr lvl="2" rtl="0"/>
            <a:r>
              <a:t>Tredje nivå</a:t>
            </a:r>
          </a:p>
          <a:p>
            <a:pPr lvl="3" rtl="0"/>
            <a:r>
              <a:t>Fjerde nivå</a:t>
            </a:r>
          </a:p>
          <a:p>
            <a:pPr lvl="4" rtl="0"/>
            <a:r>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lvl1pPr>
          </a:lstStyle>
          <a:p>
            <a:fld id="{9E11EC53-F507-411E-9ADC-FBCFECE09D3D}" type="slidenum">
              <a:rPr lang="nb-NO" smtClean="0"/>
              <a:pPr/>
              <a:t>‹#›</a:t>
            </a:fld>
            <a:endParaRPr lang="nb-NO"/>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noProof="0" dirty="0"/>
          </a:p>
        </p:txBody>
      </p:sp>
      <p:sp>
        <p:nvSpPr>
          <p:cNvPr id="4" name="Plassholder for lysbildenummer 3"/>
          <p:cNvSpPr>
            <a:spLocks noGrp="1"/>
          </p:cNvSpPr>
          <p:nvPr>
            <p:ph type="sldNum" sz="quarter" idx="10"/>
          </p:nvPr>
        </p:nvSpPr>
        <p:spPr/>
        <p:txBody>
          <a:bodyPr rtlCol="0"/>
          <a:lstStyle/>
          <a:p>
            <a:pPr rtl="0"/>
            <a:fld id="{9E11EC53-F507-411E-9ADC-FBCFECE09D3D}" type="slidenum">
              <a:rPr lang="en-US" smtClean="0"/>
              <a:t>1</a:t>
            </a:fld>
            <a:endParaRPr lang="en-US"/>
          </a:p>
        </p:txBody>
      </p:sp>
    </p:spTree>
    <p:extLst>
      <p:ext uri="{BB962C8B-B14F-4D97-AF65-F5344CB8AC3E}">
        <p14:creationId xmlns:p14="http://schemas.microsoft.com/office/powerpoint/2010/main" val="290864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noProof="0"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2</a:t>
            </a:fld>
            <a:endParaRPr lang="nb-NO"/>
          </a:p>
        </p:txBody>
      </p:sp>
    </p:spTree>
    <p:extLst>
      <p:ext uri="{BB962C8B-B14F-4D97-AF65-F5344CB8AC3E}">
        <p14:creationId xmlns:p14="http://schemas.microsoft.com/office/powerpoint/2010/main" val="3593721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noProof="0"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4</a:t>
            </a:fld>
            <a:endParaRPr lang="nb-NO"/>
          </a:p>
        </p:txBody>
      </p:sp>
    </p:spTree>
    <p:extLst>
      <p:ext uri="{BB962C8B-B14F-4D97-AF65-F5344CB8AC3E}">
        <p14:creationId xmlns:p14="http://schemas.microsoft.com/office/powerpoint/2010/main" val="2414287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Forebyggende tiltak: </a:t>
            </a:r>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6</a:t>
            </a:fld>
            <a:endParaRPr lang="nb-NO"/>
          </a:p>
        </p:txBody>
      </p:sp>
    </p:spTree>
    <p:extLst>
      <p:ext uri="{BB962C8B-B14F-4D97-AF65-F5344CB8AC3E}">
        <p14:creationId xmlns:p14="http://schemas.microsoft.com/office/powerpoint/2010/main" val="96882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Andre skademekanismer:</a:t>
            </a:r>
            <a:r>
              <a:rPr lang="nb-NO" baseline="0" dirty="0" smtClean="0"/>
              <a:t> brannskader, vold, naturkatastrofer osv. </a:t>
            </a:r>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9</a:t>
            </a:fld>
            <a:endParaRPr lang="nb-NO"/>
          </a:p>
        </p:txBody>
      </p:sp>
    </p:spTree>
    <p:extLst>
      <p:ext uri="{BB962C8B-B14F-4D97-AF65-F5344CB8AC3E}">
        <p14:creationId xmlns:p14="http://schemas.microsoft.com/office/powerpoint/2010/main" val="3517891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Eldre som har falt ute har ofte</a:t>
            </a:r>
            <a:r>
              <a:rPr lang="nb-NO" baseline="0" dirty="0" smtClean="0"/>
              <a:t> bedre utgangspunkt enn eldre som faller inne.</a:t>
            </a:r>
          </a:p>
          <a:p>
            <a:r>
              <a:rPr lang="nb-NO" baseline="0" dirty="0" smtClean="0"/>
              <a:t>Ex: en eldre person som skader ankelen på fjelltur </a:t>
            </a:r>
            <a:r>
              <a:rPr lang="nb-NO" baseline="0" dirty="0" err="1" smtClean="0"/>
              <a:t>vs</a:t>
            </a:r>
            <a:r>
              <a:rPr lang="nb-NO" baseline="0" dirty="0" smtClean="0"/>
              <a:t> den underernærte damen som faller når hun skal gå til toalettet på natten. </a:t>
            </a:r>
          </a:p>
          <a:p>
            <a:endParaRPr lang="nb-NO" baseline="0" dirty="0" smtClean="0"/>
          </a:p>
          <a:p>
            <a:r>
              <a:rPr lang="nb-NO" baseline="0" dirty="0" smtClean="0"/>
              <a:t>Kronologisk alder = alderen du har</a:t>
            </a:r>
          </a:p>
          <a:p>
            <a:r>
              <a:rPr lang="nb-NO" baseline="0" dirty="0" smtClean="0"/>
              <a:t>Biologisk alder = den enkelte persons sunnhets- og aldringstilstand.</a:t>
            </a:r>
          </a:p>
          <a:p>
            <a:r>
              <a:rPr lang="nb-NO" baseline="0" dirty="0" err="1" smtClean="0"/>
              <a:t>Dvs</a:t>
            </a:r>
            <a:r>
              <a:rPr lang="nb-NO" baseline="0" dirty="0" smtClean="0"/>
              <a:t> du kan være en sprek 90 åring med helse som skulle tilsi at du var 70 år.</a:t>
            </a:r>
          </a:p>
          <a:p>
            <a:r>
              <a:rPr lang="nb-NO" baseline="0" dirty="0" smtClean="0"/>
              <a:t>Eller du kan være en skrøpelig, </a:t>
            </a:r>
            <a:r>
              <a:rPr lang="nb-NO" baseline="0" dirty="0" err="1" smtClean="0"/>
              <a:t>multimorbid</a:t>
            </a:r>
            <a:r>
              <a:rPr lang="nb-NO" baseline="0" dirty="0" smtClean="0"/>
              <a:t> 65 åring med helse som skulle tilsi at du var nærmere 90 år. </a:t>
            </a:r>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11</a:t>
            </a:fld>
            <a:endParaRPr lang="nb-NO"/>
          </a:p>
        </p:txBody>
      </p:sp>
    </p:spTree>
    <p:extLst>
      <p:ext uri="{BB962C8B-B14F-4D97-AF65-F5344CB8AC3E}">
        <p14:creationId xmlns:p14="http://schemas.microsoft.com/office/powerpoint/2010/main" val="239077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defTabSz="457109">
              <a:buFont typeface="Arial" panose="020B0604020202020204" pitchFamily="34" charset="0"/>
              <a:buNone/>
            </a:pPr>
            <a:r>
              <a:rPr lang="en-US" sz="1600" b="1" dirty="0" err="1" smtClean="0"/>
              <a:t>Uhell</a:t>
            </a:r>
            <a:r>
              <a:rPr lang="en-US" sz="1600" dirty="0" smtClean="0"/>
              <a:t>: </a:t>
            </a:r>
            <a:r>
              <a:rPr lang="en-US" sz="1600" dirty="0" err="1" smtClean="0"/>
              <a:t>snubler</a:t>
            </a:r>
            <a:r>
              <a:rPr lang="en-US" sz="1600" dirty="0" smtClean="0"/>
              <a:t>,</a:t>
            </a:r>
            <a:r>
              <a:rPr lang="en-US" sz="1600" baseline="0" dirty="0" smtClean="0"/>
              <a:t> </a:t>
            </a:r>
            <a:r>
              <a:rPr lang="en-US" sz="1600" baseline="0" dirty="0" err="1" smtClean="0"/>
              <a:t>er</a:t>
            </a:r>
            <a:r>
              <a:rPr lang="en-US" sz="1600" baseline="0" dirty="0" smtClean="0"/>
              <a:t> </a:t>
            </a:r>
            <a:r>
              <a:rPr lang="en-US" sz="1600" baseline="0" dirty="0" err="1" smtClean="0"/>
              <a:t>uheldig</a:t>
            </a:r>
            <a:r>
              <a:rPr lang="en-US" sz="1600" baseline="0" dirty="0" smtClean="0"/>
              <a:t>.</a:t>
            </a:r>
          </a:p>
          <a:p>
            <a:pPr marL="0" indent="0" defTabSz="457109">
              <a:buFont typeface="Arial" panose="020B0604020202020204" pitchFamily="34" charset="0"/>
              <a:buNone/>
            </a:pPr>
            <a:r>
              <a:rPr lang="en-US" sz="1600" b="1" baseline="0" dirty="0" err="1" smtClean="0"/>
              <a:t>Kronisk</a:t>
            </a:r>
            <a:r>
              <a:rPr lang="en-US" sz="1600" b="1" baseline="0" dirty="0" smtClean="0"/>
              <a:t> </a:t>
            </a:r>
            <a:r>
              <a:rPr lang="en-US" sz="1600" b="1" baseline="0" dirty="0" err="1" smtClean="0"/>
              <a:t>sykdom</a:t>
            </a:r>
            <a:r>
              <a:rPr lang="en-US" sz="1600" b="1" baseline="0" dirty="0" smtClean="0"/>
              <a:t> </a:t>
            </a:r>
            <a:r>
              <a:rPr lang="en-US" sz="1600" b="1" baseline="0" dirty="0" err="1" smtClean="0"/>
              <a:t>som</a:t>
            </a:r>
            <a:r>
              <a:rPr lang="en-US" sz="1600" b="1" baseline="0" dirty="0" smtClean="0"/>
              <a:t> </a:t>
            </a:r>
            <a:r>
              <a:rPr lang="en-US" sz="1600" b="1" baseline="0" dirty="0" err="1" smtClean="0"/>
              <a:t>gir</a:t>
            </a:r>
            <a:r>
              <a:rPr lang="en-US" sz="1600" b="1" baseline="0" dirty="0" smtClean="0"/>
              <a:t> </a:t>
            </a:r>
            <a:r>
              <a:rPr lang="en-US" sz="1600" b="1" baseline="0" dirty="0" err="1" smtClean="0"/>
              <a:t>økt</a:t>
            </a:r>
            <a:r>
              <a:rPr lang="en-US" sz="1600" b="1" baseline="0" dirty="0" smtClean="0"/>
              <a:t> </a:t>
            </a:r>
            <a:r>
              <a:rPr lang="en-US" sz="1600" b="1" baseline="0" dirty="0" err="1" smtClean="0"/>
              <a:t>falltendens</a:t>
            </a:r>
            <a:r>
              <a:rPr lang="en-US" sz="1600" b="1" baseline="0" dirty="0" smtClean="0"/>
              <a:t>: </a:t>
            </a:r>
            <a:r>
              <a:rPr lang="en-US" sz="1600" baseline="0" dirty="0" smtClean="0"/>
              <a:t>ex; </a:t>
            </a:r>
            <a:r>
              <a:rPr lang="en-US" sz="1600" baseline="0" dirty="0" err="1" smtClean="0"/>
              <a:t>nevrologiske</a:t>
            </a:r>
            <a:r>
              <a:rPr lang="en-US" sz="1600" baseline="0" dirty="0" smtClean="0"/>
              <a:t> </a:t>
            </a:r>
            <a:r>
              <a:rPr lang="en-US" sz="1600" baseline="0" dirty="0" err="1" smtClean="0"/>
              <a:t>sykdommer</a:t>
            </a:r>
            <a:r>
              <a:rPr lang="en-US" sz="1600" baseline="0" dirty="0" smtClean="0"/>
              <a:t> </a:t>
            </a:r>
            <a:r>
              <a:rPr lang="en-US" sz="1600" baseline="0" dirty="0" err="1" smtClean="0"/>
              <a:t>som</a:t>
            </a:r>
            <a:r>
              <a:rPr lang="en-US" sz="1600" baseline="0" dirty="0" smtClean="0"/>
              <a:t> </a:t>
            </a:r>
            <a:r>
              <a:rPr lang="en-US" sz="1600" baseline="0" dirty="0" err="1" smtClean="0"/>
              <a:t>parkinsson</a:t>
            </a:r>
            <a:r>
              <a:rPr lang="en-US" sz="1600" baseline="0" dirty="0" smtClean="0"/>
              <a:t>, </a:t>
            </a:r>
            <a:r>
              <a:rPr lang="en-US" sz="1600" baseline="0" dirty="0" err="1" smtClean="0"/>
              <a:t>epilepsi</a:t>
            </a:r>
            <a:r>
              <a:rPr lang="en-US" sz="1600" baseline="0" dirty="0" smtClean="0"/>
              <a:t>, </a:t>
            </a:r>
            <a:r>
              <a:rPr lang="en-US" sz="1600" baseline="0" dirty="0" err="1" smtClean="0"/>
              <a:t>demens</a:t>
            </a:r>
            <a:r>
              <a:rPr lang="en-US" sz="1600" baseline="0" dirty="0" smtClean="0"/>
              <a:t> </a:t>
            </a:r>
            <a:r>
              <a:rPr lang="en-US" sz="1600" baseline="0" dirty="0" err="1" smtClean="0"/>
              <a:t>og</a:t>
            </a:r>
            <a:r>
              <a:rPr lang="en-US" sz="1600" baseline="0" dirty="0" smtClean="0"/>
              <a:t> </a:t>
            </a:r>
            <a:r>
              <a:rPr lang="en-US" sz="1600" baseline="0" dirty="0" err="1" smtClean="0"/>
              <a:t>hjerneslag</a:t>
            </a:r>
            <a:r>
              <a:rPr lang="en-US" sz="1600" baseline="0" dirty="0" smtClean="0"/>
              <a:t>, </a:t>
            </a:r>
            <a:r>
              <a:rPr lang="en-US" sz="1600" baseline="0" dirty="0" err="1" smtClean="0"/>
              <a:t>pasienter</a:t>
            </a:r>
            <a:r>
              <a:rPr lang="en-US" sz="1600" baseline="0" dirty="0" smtClean="0"/>
              <a:t> med </a:t>
            </a:r>
            <a:r>
              <a:rPr lang="en-US" sz="1600" baseline="0" dirty="0" err="1" smtClean="0"/>
              <a:t>lavt</a:t>
            </a:r>
            <a:r>
              <a:rPr lang="en-US" sz="1600" baseline="0" dirty="0" smtClean="0"/>
              <a:t> </a:t>
            </a:r>
            <a:r>
              <a:rPr lang="en-US" sz="1600" baseline="0" dirty="0" err="1" smtClean="0"/>
              <a:t>blodtrykk</a:t>
            </a:r>
            <a:r>
              <a:rPr lang="en-US" sz="1600" baseline="0" dirty="0" smtClean="0"/>
              <a:t>/</a:t>
            </a:r>
            <a:r>
              <a:rPr lang="en-US" sz="1600" baseline="0" dirty="0" err="1" smtClean="0"/>
              <a:t>ortostatisme</a:t>
            </a:r>
            <a:r>
              <a:rPr lang="en-US" sz="1600" baseline="0" dirty="0" smtClean="0"/>
              <a:t>, </a:t>
            </a:r>
            <a:r>
              <a:rPr lang="en-US" sz="1600" baseline="0" dirty="0" err="1" smtClean="0"/>
              <a:t>underernærte</a:t>
            </a:r>
            <a:r>
              <a:rPr lang="en-US" sz="1600" baseline="0" dirty="0" smtClean="0"/>
              <a:t> </a:t>
            </a:r>
            <a:r>
              <a:rPr lang="en-US" sz="1600" baseline="0" dirty="0" err="1" smtClean="0"/>
              <a:t>pasienter</a:t>
            </a:r>
            <a:r>
              <a:rPr lang="en-US" sz="1600" baseline="0" dirty="0" smtClean="0"/>
              <a:t> </a:t>
            </a:r>
            <a:r>
              <a:rPr lang="en-US" sz="1600" baseline="0" dirty="0" err="1" smtClean="0"/>
              <a:t>osv</a:t>
            </a:r>
            <a:r>
              <a:rPr lang="en-US" sz="1600" baseline="0" dirty="0" smtClean="0"/>
              <a:t>. </a:t>
            </a:r>
          </a:p>
          <a:p>
            <a:pPr marL="0" indent="0" defTabSz="457109">
              <a:buFont typeface="Arial" panose="020B0604020202020204" pitchFamily="34" charset="0"/>
              <a:buNone/>
            </a:pPr>
            <a:r>
              <a:rPr lang="en-US" sz="1600" b="1" baseline="0" dirty="0" err="1" smtClean="0"/>
              <a:t>Langvarig</a:t>
            </a:r>
            <a:r>
              <a:rPr lang="en-US" sz="1600" b="1" baseline="0" dirty="0" smtClean="0"/>
              <a:t> </a:t>
            </a:r>
            <a:r>
              <a:rPr lang="en-US" sz="1600" b="1" baseline="0" dirty="0" err="1" smtClean="0"/>
              <a:t>svekkelse</a:t>
            </a:r>
            <a:r>
              <a:rPr lang="en-US" sz="1600" b="1" baseline="0" dirty="0" smtClean="0"/>
              <a:t>: </a:t>
            </a:r>
            <a:r>
              <a:rPr lang="en-US" sz="1600" baseline="0" dirty="0" err="1" smtClean="0"/>
              <a:t>f.eks</a:t>
            </a:r>
            <a:r>
              <a:rPr lang="en-US" sz="1600" baseline="0" dirty="0" smtClean="0"/>
              <a:t> </a:t>
            </a:r>
            <a:r>
              <a:rPr lang="en-US" sz="1600" baseline="0" dirty="0" err="1" smtClean="0"/>
              <a:t>nedsatt</a:t>
            </a:r>
            <a:r>
              <a:rPr lang="en-US" sz="1600" baseline="0" dirty="0" smtClean="0"/>
              <a:t> </a:t>
            </a:r>
            <a:r>
              <a:rPr lang="en-US" sz="1600" baseline="0" dirty="0" err="1" smtClean="0"/>
              <a:t>funksjon</a:t>
            </a:r>
            <a:r>
              <a:rPr lang="en-US" sz="1600" baseline="0" dirty="0" smtClean="0"/>
              <a:t> </a:t>
            </a:r>
            <a:r>
              <a:rPr lang="en-US" sz="1600" baseline="0" dirty="0" err="1" smtClean="0"/>
              <a:t>etter</a:t>
            </a:r>
            <a:r>
              <a:rPr lang="en-US" sz="1600" baseline="0" dirty="0" smtClean="0"/>
              <a:t> </a:t>
            </a:r>
            <a:r>
              <a:rPr lang="en-US" sz="1600" baseline="0" dirty="0" err="1" smtClean="0"/>
              <a:t>bruddskader</a:t>
            </a:r>
            <a:r>
              <a:rPr lang="en-US" sz="1600" baseline="0" dirty="0" smtClean="0"/>
              <a:t>, </a:t>
            </a:r>
            <a:r>
              <a:rPr lang="en-US" sz="1600" baseline="0" dirty="0" err="1" smtClean="0"/>
              <a:t>lammelser</a:t>
            </a:r>
            <a:r>
              <a:rPr lang="en-US" sz="1600" baseline="0" dirty="0" smtClean="0"/>
              <a:t>/</a:t>
            </a:r>
            <a:r>
              <a:rPr lang="en-US" sz="1600" baseline="0" dirty="0" err="1" smtClean="0"/>
              <a:t>nedsatt</a:t>
            </a:r>
            <a:r>
              <a:rPr lang="en-US" sz="1600" baseline="0" dirty="0" smtClean="0"/>
              <a:t> </a:t>
            </a:r>
            <a:r>
              <a:rPr lang="en-US" sz="1600" baseline="0" dirty="0" err="1" smtClean="0"/>
              <a:t>kraft</a:t>
            </a:r>
            <a:r>
              <a:rPr lang="en-US" sz="1600" baseline="0" dirty="0" smtClean="0"/>
              <a:t> </a:t>
            </a:r>
            <a:r>
              <a:rPr lang="en-US" sz="1600" baseline="0" dirty="0" err="1" smtClean="0"/>
              <a:t>etter</a:t>
            </a:r>
            <a:r>
              <a:rPr lang="en-US" sz="1600" baseline="0" dirty="0" smtClean="0"/>
              <a:t> </a:t>
            </a:r>
            <a:r>
              <a:rPr lang="en-US" sz="1600" baseline="0" dirty="0" err="1" smtClean="0"/>
              <a:t>hjerneslag</a:t>
            </a:r>
            <a:r>
              <a:rPr lang="en-US" sz="1600" baseline="0" dirty="0" smtClean="0"/>
              <a:t> </a:t>
            </a:r>
            <a:r>
              <a:rPr lang="en-US" sz="1600" baseline="0" dirty="0" err="1" smtClean="0"/>
              <a:t>osv</a:t>
            </a:r>
            <a:endParaRPr lang="en-US" sz="1600" baseline="0" dirty="0" smtClean="0"/>
          </a:p>
          <a:p>
            <a:pPr marL="0" indent="0" defTabSz="457109">
              <a:buFont typeface="Arial" panose="020B0604020202020204" pitchFamily="34" charset="0"/>
              <a:buNone/>
            </a:pPr>
            <a:r>
              <a:rPr lang="en-US" sz="1600" b="1" baseline="0" dirty="0" err="1" smtClean="0"/>
              <a:t>Legemidler</a:t>
            </a:r>
            <a:r>
              <a:rPr lang="en-US" sz="1600" b="1" baseline="0" dirty="0" smtClean="0"/>
              <a:t> </a:t>
            </a:r>
            <a:r>
              <a:rPr lang="en-US" sz="1600" b="1" baseline="0" dirty="0" err="1" smtClean="0"/>
              <a:t>og</a:t>
            </a:r>
            <a:r>
              <a:rPr lang="en-US" sz="1600" b="1" baseline="0" dirty="0" smtClean="0"/>
              <a:t> </a:t>
            </a:r>
            <a:r>
              <a:rPr lang="en-US" sz="1600" b="1" baseline="0" dirty="0" err="1" smtClean="0"/>
              <a:t>alkohol</a:t>
            </a:r>
            <a:r>
              <a:rPr lang="en-US" sz="1600" b="1" baseline="0" dirty="0" smtClean="0"/>
              <a:t>: </a:t>
            </a:r>
            <a:r>
              <a:rPr lang="en-US" sz="1600" baseline="0" dirty="0" err="1" smtClean="0"/>
              <a:t>sovemedisiner</a:t>
            </a:r>
            <a:r>
              <a:rPr lang="en-US" sz="1600" baseline="0" dirty="0" smtClean="0"/>
              <a:t>, </a:t>
            </a:r>
            <a:r>
              <a:rPr lang="en-US" sz="1600" baseline="0" dirty="0" err="1" smtClean="0"/>
              <a:t>beroligende</a:t>
            </a:r>
            <a:r>
              <a:rPr lang="en-US" sz="1600" baseline="0" dirty="0" smtClean="0"/>
              <a:t> </a:t>
            </a:r>
            <a:r>
              <a:rPr lang="en-US" sz="1600" baseline="0" dirty="0" err="1" smtClean="0"/>
              <a:t>medikamenter</a:t>
            </a:r>
            <a:r>
              <a:rPr lang="en-US" sz="1600" baseline="0" dirty="0" smtClean="0"/>
              <a:t>, </a:t>
            </a:r>
            <a:r>
              <a:rPr lang="en-US" sz="1600" baseline="0" dirty="0" err="1" smtClean="0"/>
              <a:t>antipsykotika</a:t>
            </a:r>
            <a:r>
              <a:rPr lang="en-US" sz="1600" baseline="0" dirty="0" smtClean="0"/>
              <a:t>, alcohol (vi </a:t>
            </a:r>
            <a:r>
              <a:rPr lang="en-US" sz="1600" baseline="0" dirty="0" err="1" smtClean="0"/>
              <a:t>er</a:t>
            </a:r>
            <a:r>
              <a:rPr lang="en-US" sz="1600" baseline="0" dirty="0" smtClean="0"/>
              <a:t> </a:t>
            </a:r>
            <a:r>
              <a:rPr lang="en-US" sz="1600" baseline="0" dirty="0" err="1" smtClean="0"/>
              <a:t>sikkert</a:t>
            </a:r>
            <a:r>
              <a:rPr lang="en-US" sz="1600" baseline="0" dirty="0" smtClean="0"/>
              <a:t> </a:t>
            </a:r>
            <a:r>
              <a:rPr lang="en-US" sz="1600" baseline="0" dirty="0" err="1" smtClean="0"/>
              <a:t>flere</a:t>
            </a:r>
            <a:r>
              <a:rPr lang="en-US" sz="1600" baseline="0" dirty="0" smtClean="0"/>
              <a:t> </a:t>
            </a:r>
            <a:r>
              <a:rPr lang="en-US" sz="1600" baseline="0" dirty="0" err="1" smtClean="0"/>
              <a:t>som</a:t>
            </a:r>
            <a:r>
              <a:rPr lang="en-US" sz="1600" baseline="0" dirty="0" smtClean="0"/>
              <a:t> </a:t>
            </a:r>
            <a:r>
              <a:rPr lang="en-US" sz="1600" baseline="0" dirty="0" err="1" smtClean="0"/>
              <a:t>har</a:t>
            </a:r>
            <a:r>
              <a:rPr lang="en-US" sz="1600" baseline="0" dirty="0" smtClean="0"/>
              <a:t> </a:t>
            </a:r>
            <a:r>
              <a:rPr lang="en-US" sz="1600" baseline="0" dirty="0" err="1" smtClean="0"/>
              <a:t>kjent</a:t>
            </a:r>
            <a:r>
              <a:rPr lang="en-US" sz="1600" baseline="0" dirty="0" smtClean="0"/>
              <a:t> </a:t>
            </a:r>
            <a:r>
              <a:rPr lang="en-US" sz="1600" baseline="0" dirty="0" err="1" smtClean="0"/>
              <a:t>på</a:t>
            </a:r>
            <a:r>
              <a:rPr lang="en-US" sz="1600" baseline="0" dirty="0" smtClean="0"/>
              <a:t> </a:t>
            </a:r>
            <a:r>
              <a:rPr lang="en-US" sz="1600" baseline="0" dirty="0" err="1" smtClean="0"/>
              <a:t>hva</a:t>
            </a:r>
            <a:r>
              <a:rPr lang="en-US" sz="1600" baseline="0" dirty="0" smtClean="0"/>
              <a:t> </a:t>
            </a:r>
            <a:r>
              <a:rPr lang="en-US" sz="1600" baseline="0" dirty="0" err="1" smtClean="0"/>
              <a:t>alkohol</a:t>
            </a:r>
            <a:r>
              <a:rPr lang="en-US" sz="1600" baseline="0" dirty="0" smtClean="0"/>
              <a:t> </a:t>
            </a:r>
            <a:r>
              <a:rPr lang="en-US" sz="1600" baseline="0" dirty="0" err="1" smtClean="0"/>
              <a:t>kan</a:t>
            </a:r>
            <a:r>
              <a:rPr lang="en-US" sz="1600" baseline="0" dirty="0" smtClean="0"/>
              <a:t> </a:t>
            </a:r>
            <a:r>
              <a:rPr lang="en-US" sz="1600" baseline="0" dirty="0" err="1" smtClean="0"/>
              <a:t>gjøre</a:t>
            </a:r>
            <a:r>
              <a:rPr lang="en-US" sz="1600" baseline="0" dirty="0" smtClean="0"/>
              <a:t> med </a:t>
            </a:r>
            <a:r>
              <a:rPr lang="en-US" sz="1600" baseline="0" dirty="0" err="1" smtClean="0"/>
              <a:t>balansen</a:t>
            </a:r>
            <a:r>
              <a:rPr lang="en-US" sz="1600" baseline="0" dirty="0" smtClean="0"/>
              <a:t>).</a:t>
            </a:r>
          </a:p>
          <a:p>
            <a:pPr marL="0" indent="0" defTabSz="457109">
              <a:buFont typeface="Arial" panose="020B0604020202020204" pitchFamily="34" charset="0"/>
              <a:buNone/>
            </a:pPr>
            <a:r>
              <a:rPr lang="en-US" sz="1600" b="1" baseline="0" dirty="0" err="1" smtClean="0"/>
              <a:t>Akutt</a:t>
            </a:r>
            <a:r>
              <a:rPr lang="en-US" sz="1600" b="1" baseline="0" dirty="0" smtClean="0"/>
              <a:t> </a:t>
            </a:r>
            <a:r>
              <a:rPr lang="en-US" sz="1600" b="1" baseline="0" dirty="0" err="1" smtClean="0"/>
              <a:t>sykdom</a:t>
            </a:r>
            <a:r>
              <a:rPr lang="en-US" sz="1600" b="1" baseline="0" dirty="0" smtClean="0"/>
              <a:t>: </a:t>
            </a:r>
            <a:r>
              <a:rPr lang="en-US" sz="1600" b="0" baseline="0" dirty="0" err="1" smtClean="0"/>
              <a:t>infeksjon</a:t>
            </a:r>
            <a:r>
              <a:rPr lang="en-US" sz="1600" b="0" baseline="0" dirty="0" smtClean="0"/>
              <a:t>/sepsis, </a:t>
            </a:r>
            <a:r>
              <a:rPr lang="en-US" sz="1600" b="0" baseline="0" dirty="0" err="1" smtClean="0"/>
              <a:t>hjerneslag</a:t>
            </a:r>
            <a:r>
              <a:rPr lang="en-US" sz="1600" b="0" baseline="0" dirty="0" smtClean="0"/>
              <a:t>/</a:t>
            </a:r>
            <a:r>
              <a:rPr lang="en-US" sz="1600" b="0" baseline="0" dirty="0" err="1" smtClean="0"/>
              <a:t>andre</a:t>
            </a:r>
            <a:r>
              <a:rPr lang="en-US" sz="1600" b="0" baseline="0" dirty="0" smtClean="0"/>
              <a:t> </a:t>
            </a:r>
            <a:r>
              <a:rPr lang="en-US" sz="1600" b="0" baseline="0" dirty="0" err="1" smtClean="0"/>
              <a:t>nevrologiske</a:t>
            </a:r>
            <a:r>
              <a:rPr lang="en-US" sz="1600" b="0" baseline="0" dirty="0" smtClean="0"/>
              <a:t> </a:t>
            </a:r>
            <a:r>
              <a:rPr lang="en-US" sz="1600" b="0" baseline="0" dirty="0" err="1" smtClean="0"/>
              <a:t>sykdommer</a:t>
            </a:r>
            <a:r>
              <a:rPr lang="en-US" sz="1600" b="0" baseline="0" dirty="0" smtClean="0"/>
              <a:t>, </a:t>
            </a:r>
            <a:r>
              <a:rPr lang="en-US" sz="1600" b="0" baseline="0" dirty="0" err="1" smtClean="0"/>
              <a:t>krystallsyke</a:t>
            </a:r>
            <a:r>
              <a:rPr lang="en-US" sz="1600" b="0" baseline="0" dirty="0" smtClean="0"/>
              <a:t>/</a:t>
            </a:r>
            <a:r>
              <a:rPr lang="en-US" sz="1600" b="0" baseline="0" dirty="0" err="1" smtClean="0"/>
              <a:t>akutt</a:t>
            </a:r>
            <a:r>
              <a:rPr lang="en-US" sz="1600" b="0" baseline="0" dirty="0" smtClean="0"/>
              <a:t> </a:t>
            </a:r>
            <a:r>
              <a:rPr lang="en-US" sz="1600" b="0" baseline="0" dirty="0" err="1" smtClean="0"/>
              <a:t>svimmelhet</a:t>
            </a:r>
            <a:r>
              <a:rPr lang="en-US" sz="1600" b="0" baseline="0" dirty="0" smtClean="0"/>
              <a:t>, </a:t>
            </a:r>
            <a:r>
              <a:rPr lang="en-US" sz="1600" b="0" baseline="0" dirty="0" err="1" smtClean="0"/>
              <a:t>arytmier</a:t>
            </a:r>
            <a:r>
              <a:rPr lang="en-US" sz="1600" b="0" baseline="0" dirty="0" smtClean="0"/>
              <a:t>/</a:t>
            </a:r>
            <a:r>
              <a:rPr lang="en-US" sz="1600" b="0" baseline="0" dirty="0" err="1" smtClean="0"/>
              <a:t>blokkeringer</a:t>
            </a:r>
            <a:r>
              <a:rPr lang="en-US" sz="1600" b="0" baseline="0" dirty="0" smtClean="0"/>
              <a:t> (</a:t>
            </a:r>
            <a:r>
              <a:rPr lang="en-US" sz="1600" b="0" baseline="0" dirty="0" err="1" smtClean="0"/>
              <a:t>veldig</a:t>
            </a:r>
            <a:r>
              <a:rPr lang="en-US" sz="1600" b="0" baseline="0" dirty="0" smtClean="0"/>
              <a:t> </a:t>
            </a:r>
            <a:r>
              <a:rPr lang="en-US" sz="1600" b="0" baseline="0" dirty="0" err="1" smtClean="0"/>
              <a:t>lav</a:t>
            </a:r>
            <a:r>
              <a:rPr lang="en-US" sz="1600" b="0" baseline="0" dirty="0" smtClean="0"/>
              <a:t> </a:t>
            </a:r>
            <a:r>
              <a:rPr lang="en-US" sz="1600" b="0" baseline="0" dirty="0" err="1" smtClean="0"/>
              <a:t>puls</a:t>
            </a:r>
            <a:r>
              <a:rPr lang="en-US" sz="1600" b="0" baseline="0" dirty="0" smtClean="0"/>
              <a:t>/</a:t>
            </a:r>
            <a:r>
              <a:rPr lang="en-US" sz="1600" b="0" baseline="0" dirty="0" err="1" smtClean="0"/>
              <a:t>pauser</a:t>
            </a:r>
            <a:r>
              <a:rPr lang="en-US" sz="1600" b="0" baseline="0" dirty="0" smtClean="0"/>
              <a:t> </a:t>
            </a:r>
            <a:r>
              <a:rPr lang="en-US" sz="1600" b="0" baseline="0" dirty="0" err="1" smtClean="0"/>
              <a:t>eller</a:t>
            </a:r>
            <a:r>
              <a:rPr lang="en-US" sz="1600" b="0" baseline="0" dirty="0" smtClean="0"/>
              <a:t> </a:t>
            </a:r>
            <a:r>
              <a:rPr lang="en-US" sz="1600" b="0" baseline="0" dirty="0" err="1" smtClean="0"/>
              <a:t>veldig</a:t>
            </a:r>
            <a:r>
              <a:rPr lang="en-US" sz="1600" b="0" baseline="0" dirty="0" smtClean="0"/>
              <a:t> </a:t>
            </a:r>
            <a:r>
              <a:rPr lang="en-US" sz="1600" b="0" baseline="0" dirty="0" err="1" smtClean="0"/>
              <a:t>høy</a:t>
            </a:r>
            <a:r>
              <a:rPr lang="en-US" sz="1600" b="0" baseline="0" dirty="0" smtClean="0"/>
              <a:t> </a:t>
            </a:r>
            <a:r>
              <a:rPr lang="en-US" sz="1600" b="0" baseline="0" dirty="0" err="1" smtClean="0"/>
              <a:t>puls</a:t>
            </a:r>
            <a:r>
              <a:rPr lang="en-US" sz="1600" b="0" baseline="0" dirty="0" smtClean="0"/>
              <a:t>), </a:t>
            </a:r>
            <a:r>
              <a:rPr lang="en-US" sz="1600" b="0" baseline="0" dirty="0" err="1" smtClean="0"/>
              <a:t>hypoglykemi</a:t>
            </a:r>
            <a:r>
              <a:rPr lang="en-US" sz="1600" b="0" baseline="0" dirty="0" smtClean="0"/>
              <a:t>, </a:t>
            </a:r>
            <a:r>
              <a:rPr lang="en-US" sz="1600" b="0" baseline="0" dirty="0" err="1" smtClean="0"/>
              <a:t>omgangssyke</a:t>
            </a:r>
            <a:r>
              <a:rPr lang="en-US" sz="1600" b="0" baseline="0" dirty="0" smtClean="0"/>
              <a:t> med </a:t>
            </a:r>
            <a:r>
              <a:rPr lang="en-US" sz="1600" b="0" baseline="0" dirty="0" err="1" smtClean="0"/>
              <a:t>oppkast</a:t>
            </a:r>
            <a:r>
              <a:rPr lang="en-US" sz="1600" b="0" baseline="0" dirty="0" smtClean="0"/>
              <a:t> </a:t>
            </a:r>
            <a:r>
              <a:rPr lang="en-US" sz="1600" b="0" baseline="0" dirty="0" err="1" smtClean="0"/>
              <a:t>og</a:t>
            </a:r>
            <a:r>
              <a:rPr lang="en-US" sz="1600" b="0" baseline="0" dirty="0" smtClean="0"/>
              <a:t> </a:t>
            </a:r>
            <a:r>
              <a:rPr lang="en-US" sz="1600" b="0" baseline="0" dirty="0" err="1" smtClean="0"/>
              <a:t>eller</a:t>
            </a:r>
            <a:r>
              <a:rPr lang="en-US" sz="1600" b="0" baseline="0" dirty="0" smtClean="0"/>
              <a:t> </a:t>
            </a:r>
            <a:r>
              <a:rPr lang="en-US" sz="1600" b="0" baseline="0" dirty="0" err="1" smtClean="0"/>
              <a:t>diarè</a:t>
            </a:r>
            <a:r>
              <a:rPr lang="en-US" sz="1600" b="0" baseline="0" dirty="0" smtClean="0"/>
              <a:t>, </a:t>
            </a:r>
            <a:r>
              <a:rPr lang="en-US" sz="1600" b="0" baseline="0" dirty="0" err="1" smtClean="0"/>
              <a:t>dehydrering</a:t>
            </a:r>
            <a:r>
              <a:rPr lang="en-US" sz="1600" b="0" baseline="0" dirty="0" smtClean="0"/>
              <a:t>.</a:t>
            </a:r>
            <a:endParaRPr lang="en-US" sz="1600" b="0" dirty="0" smtClean="0"/>
          </a:p>
          <a:p>
            <a:pPr indent="-114277" defTabSz="457109">
              <a:buFont typeface="Arial" panose="020B0604020202020204" pitchFamily="34" charset="0"/>
              <a:buChar char="•"/>
            </a:pPr>
            <a:endParaRPr lang="en-US" sz="1600" dirty="0" smtClean="0"/>
          </a:p>
          <a:p>
            <a:pPr indent="-114277" defTabSz="457109">
              <a:buFont typeface="Arial" panose="020B0604020202020204" pitchFamily="34" charset="0"/>
              <a:buChar char="•"/>
            </a:pPr>
            <a:r>
              <a:rPr lang="en-US" sz="1600" dirty="0" err="1" smtClean="0"/>
              <a:t>Atypiske</a:t>
            </a:r>
            <a:r>
              <a:rPr lang="en-US" sz="1600" dirty="0" smtClean="0"/>
              <a:t> </a:t>
            </a:r>
            <a:r>
              <a:rPr lang="en-US" sz="1600" dirty="0" err="1" smtClean="0"/>
              <a:t>symptomer</a:t>
            </a:r>
            <a:r>
              <a:rPr lang="en-US" sz="1600" dirty="0" smtClean="0"/>
              <a:t> hos </a:t>
            </a:r>
            <a:r>
              <a:rPr lang="en-US" sz="1600" dirty="0" err="1" smtClean="0"/>
              <a:t>eldre</a:t>
            </a:r>
            <a:r>
              <a:rPr lang="en-US" sz="1600" dirty="0" smtClean="0"/>
              <a:t> </a:t>
            </a:r>
            <a:r>
              <a:rPr lang="en-US" sz="1600" dirty="0" err="1" smtClean="0"/>
              <a:t>akutt</a:t>
            </a:r>
            <a:r>
              <a:rPr lang="en-US" sz="1600" dirty="0" smtClean="0"/>
              <a:t> </a:t>
            </a:r>
            <a:r>
              <a:rPr lang="en-US" sz="1600" dirty="0" err="1" smtClean="0"/>
              <a:t>syke</a:t>
            </a:r>
            <a:r>
              <a:rPr lang="en-US" sz="1600" dirty="0" smtClean="0"/>
              <a:t> – </a:t>
            </a:r>
            <a:r>
              <a:rPr lang="en-US" sz="1600" dirty="0" err="1" smtClean="0"/>
              <a:t>symptomet</a:t>
            </a:r>
            <a:r>
              <a:rPr lang="en-US" sz="1600" dirty="0" smtClean="0"/>
              <a:t> </a:t>
            </a:r>
            <a:r>
              <a:rPr lang="en-US" sz="1600" dirty="0" err="1" smtClean="0"/>
              <a:t>kommer</a:t>
            </a:r>
            <a:r>
              <a:rPr lang="en-US" sz="1600" dirty="0" smtClean="0"/>
              <a:t> </a:t>
            </a:r>
            <a:r>
              <a:rPr lang="en-US" sz="1600" dirty="0" err="1" smtClean="0"/>
              <a:t>ikke</a:t>
            </a:r>
            <a:r>
              <a:rPr lang="en-US" sz="1600" dirty="0" smtClean="0"/>
              <a:t> </a:t>
            </a:r>
            <a:r>
              <a:rPr lang="en-US" sz="1600" dirty="0" err="1" smtClean="0"/>
              <a:t>alltid</a:t>
            </a:r>
            <a:r>
              <a:rPr lang="en-US" sz="1600" dirty="0" smtClean="0"/>
              <a:t> </a:t>
            </a:r>
            <a:r>
              <a:rPr lang="en-US" sz="1600" dirty="0" err="1" smtClean="0"/>
              <a:t>fra</a:t>
            </a:r>
            <a:r>
              <a:rPr lang="en-US" sz="1600" dirty="0" smtClean="0"/>
              <a:t> </a:t>
            </a:r>
            <a:r>
              <a:rPr lang="en-US" sz="1600" dirty="0" err="1" smtClean="0"/>
              <a:t>organet</a:t>
            </a:r>
            <a:r>
              <a:rPr lang="en-US" sz="1600" dirty="0" smtClean="0"/>
              <a:t> </a:t>
            </a:r>
            <a:r>
              <a:rPr lang="en-US" sz="1600" dirty="0" err="1" smtClean="0"/>
              <a:t>som</a:t>
            </a:r>
            <a:r>
              <a:rPr lang="en-US" sz="1600" dirty="0" smtClean="0"/>
              <a:t> </a:t>
            </a:r>
            <a:r>
              <a:rPr lang="en-US" sz="1600" dirty="0" err="1" smtClean="0"/>
              <a:t>er</a:t>
            </a:r>
            <a:r>
              <a:rPr lang="en-US" sz="1600" dirty="0" smtClean="0"/>
              <a:t> </a:t>
            </a:r>
            <a:r>
              <a:rPr lang="en-US" sz="1600" dirty="0" err="1" smtClean="0"/>
              <a:t>sykt</a:t>
            </a:r>
            <a:r>
              <a:rPr lang="en-US" sz="1600" dirty="0" smtClean="0"/>
              <a:t>, men </a:t>
            </a:r>
            <a:r>
              <a:rPr lang="en-US" sz="1600" dirty="0" err="1" smtClean="0"/>
              <a:t>fra</a:t>
            </a:r>
            <a:r>
              <a:rPr lang="en-US" sz="1600" dirty="0" smtClean="0"/>
              <a:t> </a:t>
            </a:r>
            <a:r>
              <a:rPr lang="en-US" sz="1600" dirty="0" err="1" smtClean="0"/>
              <a:t>organet</a:t>
            </a:r>
            <a:r>
              <a:rPr lang="en-US" sz="1600" dirty="0" smtClean="0"/>
              <a:t> med </a:t>
            </a:r>
            <a:r>
              <a:rPr lang="en-US" sz="1600" dirty="0" err="1" smtClean="0"/>
              <a:t>minst</a:t>
            </a:r>
            <a:r>
              <a:rPr lang="en-US" sz="1600" dirty="0" smtClean="0"/>
              <a:t> </a:t>
            </a:r>
            <a:r>
              <a:rPr lang="en-US" sz="1600" dirty="0" err="1" smtClean="0"/>
              <a:t>reserver</a:t>
            </a:r>
            <a:r>
              <a:rPr lang="en-US" sz="1600" dirty="0" smtClean="0"/>
              <a:t>, </a:t>
            </a:r>
            <a:r>
              <a:rPr lang="en-US" sz="1600" dirty="0" err="1" smtClean="0"/>
              <a:t>eks</a:t>
            </a:r>
            <a:r>
              <a:rPr lang="en-US" sz="1600" dirty="0" smtClean="0"/>
              <a:t> </a:t>
            </a:r>
            <a:r>
              <a:rPr lang="en-US" sz="1600" dirty="0" err="1" smtClean="0"/>
              <a:t>muskler</a:t>
            </a:r>
            <a:r>
              <a:rPr lang="en-US" sz="1600" dirty="0" smtClean="0"/>
              <a:t> </a:t>
            </a:r>
            <a:r>
              <a:rPr lang="en-US" sz="1600" dirty="0" err="1" smtClean="0"/>
              <a:t>og</a:t>
            </a:r>
            <a:r>
              <a:rPr lang="en-US" sz="1600" dirty="0" smtClean="0"/>
              <a:t> </a:t>
            </a:r>
            <a:r>
              <a:rPr lang="en-US" sz="1600" dirty="0" err="1" smtClean="0"/>
              <a:t>likevektorgan</a:t>
            </a:r>
            <a:endParaRPr lang="en-US" sz="1600" dirty="0" smtClean="0"/>
          </a:p>
          <a:p>
            <a:pPr indent="-114277" defTabSz="457109">
              <a:buFont typeface="Arial" panose="020B0604020202020204" pitchFamily="34" charset="0"/>
              <a:buChar char="•"/>
            </a:pPr>
            <a:r>
              <a:rPr lang="en-US" sz="1600" dirty="0" smtClean="0"/>
              <a:t>Fall </a:t>
            </a:r>
            <a:r>
              <a:rPr lang="en-US" sz="1600" dirty="0" err="1" smtClean="0"/>
              <a:t>og</a:t>
            </a:r>
            <a:r>
              <a:rPr lang="en-US" sz="1600" dirty="0" smtClean="0"/>
              <a:t> </a:t>
            </a:r>
            <a:r>
              <a:rPr lang="en-US" sz="1600" dirty="0" err="1" smtClean="0"/>
              <a:t>nyoppstått</a:t>
            </a:r>
            <a:r>
              <a:rPr lang="en-US" sz="1600" dirty="0" smtClean="0"/>
              <a:t> </a:t>
            </a:r>
            <a:r>
              <a:rPr lang="en-US" sz="1600" dirty="0" err="1" smtClean="0"/>
              <a:t>falltendens</a:t>
            </a:r>
            <a:r>
              <a:rPr lang="en-US" sz="1600" dirty="0" smtClean="0"/>
              <a:t> </a:t>
            </a:r>
            <a:r>
              <a:rPr lang="en-US" sz="1600" dirty="0" err="1" smtClean="0"/>
              <a:t>inngår</a:t>
            </a:r>
            <a:r>
              <a:rPr lang="en-US" sz="1600" dirty="0" smtClean="0"/>
              <a:t> </a:t>
            </a:r>
            <a:r>
              <a:rPr lang="en-US" sz="1600" dirty="0" err="1" smtClean="0"/>
              <a:t>svært</a:t>
            </a:r>
            <a:r>
              <a:rPr lang="en-US" sz="1600" dirty="0" smtClean="0"/>
              <a:t> </a:t>
            </a:r>
            <a:r>
              <a:rPr lang="en-US" sz="1600" dirty="0" err="1" smtClean="0"/>
              <a:t>ofte</a:t>
            </a:r>
            <a:r>
              <a:rPr lang="en-US" sz="1600" dirty="0" smtClean="0"/>
              <a:t> </a:t>
            </a:r>
            <a:r>
              <a:rPr lang="en-US" sz="1600" dirty="0" err="1" smtClean="0"/>
              <a:t>i</a:t>
            </a:r>
            <a:r>
              <a:rPr lang="en-US" sz="1600" dirty="0" smtClean="0"/>
              <a:t> </a:t>
            </a:r>
            <a:r>
              <a:rPr lang="en-US" sz="1600" dirty="0" err="1" smtClean="0"/>
              <a:t>symptomkomplekset</a:t>
            </a:r>
            <a:r>
              <a:rPr lang="en-US" sz="1600" dirty="0" smtClean="0"/>
              <a:t> </a:t>
            </a:r>
            <a:r>
              <a:rPr lang="en-US" sz="1600" b="1" dirty="0" err="1" smtClean="0"/>
              <a:t>akutt</a:t>
            </a:r>
            <a:r>
              <a:rPr lang="en-US" sz="1600" b="1" dirty="0" smtClean="0"/>
              <a:t> </a:t>
            </a:r>
            <a:r>
              <a:rPr lang="en-US" sz="1600" b="1" dirty="0" err="1" smtClean="0"/>
              <a:t>funksjonssvikt</a:t>
            </a:r>
            <a:endParaRPr lang="en-US" sz="1600" b="1" dirty="0" smtClean="0"/>
          </a:p>
          <a:p>
            <a:pPr indent="-114277" defTabSz="457109">
              <a:buFont typeface="Arial" panose="020B0604020202020204" pitchFamily="34" charset="0"/>
              <a:buChar char="•"/>
            </a:pPr>
            <a:r>
              <a:rPr lang="en-US" sz="1600" b="1" dirty="0" err="1" smtClean="0"/>
              <a:t>Akutt</a:t>
            </a:r>
            <a:r>
              <a:rPr lang="en-US" sz="1600" b="1" dirty="0" smtClean="0"/>
              <a:t> (1 </a:t>
            </a:r>
            <a:r>
              <a:rPr lang="en-US" sz="1600" b="1" dirty="0" err="1" smtClean="0"/>
              <a:t>uke</a:t>
            </a:r>
            <a:r>
              <a:rPr lang="en-US" sz="1600" b="1" dirty="0" smtClean="0"/>
              <a:t>) tap </a:t>
            </a:r>
            <a:r>
              <a:rPr lang="en-US" sz="1600" b="1" dirty="0" err="1" smtClean="0"/>
              <a:t>av</a:t>
            </a:r>
            <a:r>
              <a:rPr lang="en-US" sz="1600" b="1" dirty="0" smtClean="0"/>
              <a:t> </a:t>
            </a:r>
            <a:r>
              <a:rPr lang="en-US" sz="1600" b="1" dirty="0" err="1" smtClean="0"/>
              <a:t>ferdigheter</a:t>
            </a:r>
            <a:r>
              <a:rPr lang="en-US" sz="1600" b="1" dirty="0" smtClean="0"/>
              <a:t>, </a:t>
            </a:r>
            <a:r>
              <a:rPr lang="en-US" sz="1600" b="1" dirty="0" err="1" smtClean="0"/>
              <a:t>eks</a:t>
            </a:r>
            <a:r>
              <a:rPr lang="en-US" sz="1600" b="1" dirty="0" smtClean="0"/>
              <a:t> </a:t>
            </a:r>
            <a:r>
              <a:rPr lang="en-US" sz="1600" b="1" dirty="0" err="1" smtClean="0"/>
              <a:t>gangfunksjon</a:t>
            </a:r>
            <a:endParaRPr lang="en-US" sz="1600" b="1" dirty="0" smtClean="0"/>
          </a:p>
          <a:p>
            <a:pPr indent="-114277" defTabSz="457109">
              <a:buFont typeface="Arial" panose="020B0604020202020204" pitchFamily="34" charset="0"/>
              <a:buChar char="•"/>
            </a:pPr>
            <a:r>
              <a:rPr lang="en-US" sz="1600" dirty="0" err="1" smtClean="0"/>
              <a:t>Akutt</a:t>
            </a:r>
            <a:r>
              <a:rPr lang="en-US" sz="1600" dirty="0" smtClean="0"/>
              <a:t> </a:t>
            </a:r>
            <a:r>
              <a:rPr lang="en-US" sz="1600" dirty="0" err="1" smtClean="0"/>
              <a:t>funksjonssvikt</a:t>
            </a:r>
            <a:r>
              <a:rPr lang="en-US" sz="1600" dirty="0" smtClean="0"/>
              <a:t> </a:t>
            </a:r>
            <a:r>
              <a:rPr lang="en-US" sz="1600" dirty="0" err="1" smtClean="0"/>
              <a:t>skyldes</a:t>
            </a:r>
            <a:r>
              <a:rPr lang="en-US" sz="1600" dirty="0" smtClean="0"/>
              <a:t> </a:t>
            </a:r>
            <a:r>
              <a:rPr lang="en-US" sz="1600" dirty="0" err="1" smtClean="0"/>
              <a:t>alltid</a:t>
            </a:r>
            <a:r>
              <a:rPr lang="en-US" sz="1600" dirty="0" smtClean="0"/>
              <a:t> </a:t>
            </a:r>
            <a:r>
              <a:rPr lang="en-US" sz="1600" dirty="0" err="1" smtClean="0"/>
              <a:t>akutt</a:t>
            </a:r>
            <a:r>
              <a:rPr lang="en-US" sz="1600" dirty="0" smtClean="0"/>
              <a:t> </a:t>
            </a:r>
            <a:r>
              <a:rPr lang="en-US" sz="1600" dirty="0" err="1" smtClean="0"/>
              <a:t>sykdom</a:t>
            </a:r>
            <a:r>
              <a:rPr lang="en-US" sz="1600" dirty="0" smtClean="0"/>
              <a:t>, </a:t>
            </a:r>
            <a:r>
              <a:rPr lang="en-US" sz="1600" dirty="0" err="1" smtClean="0"/>
              <a:t>skade</a:t>
            </a:r>
            <a:r>
              <a:rPr lang="en-US" sz="1600" dirty="0" smtClean="0"/>
              <a:t> </a:t>
            </a:r>
            <a:r>
              <a:rPr lang="en-US" sz="1600" dirty="0" err="1" smtClean="0"/>
              <a:t>eller</a:t>
            </a:r>
            <a:r>
              <a:rPr lang="en-US" sz="1600" dirty="0" smtClean="0"/>
              <a:t> </a:t>
            </a:r>
            <a:r>
              <a:rPr lang="en-US" sz="1600" dirty="0" err="1" smtClean="0"/>
              <a:t>legemiddelforgiftning</a:t>
            </a:r>
            <a:endParaRPr lang="en-US" sz="1600" dirty="0" smtClean="0"/>
          </a:p>
          <a:p>
            <a:pPr indent="-114277" defTabSz="457109">
              <a:buFont typeface="Arial" panose="020B0604020202020204" pitchFamily="34" charset="0"/>
              <a:buChar char="•"/>
            </a:pPr>
            <a:r>
              <a:rPr lang="en-US" sz="1600" b="1" dirty="0" smtClean="0"/>
              <a:t>HUSK: </a:t>
            </a:r>
            <a:r>
              <a:rPr lang="en-US" sz="1600" dirty="0" err="1" smtClean="0"/>
              <a:t>Pasienten</a:t>
            </a:r>
            <a:r>
              <a:rPr lang="en-US" sz="1600" dirty="0" smtClean="0"/>
              <a:t> </a:t>
            </a:r>
            <a:r>
              <a:rPr lang="en-US" sz="1600" dirty="0" err="1" smtClean="0"/>
              <a:t>kan</a:t>
            </a:r>
            <a:r>
              <a:rPr lang="en-US" sz="1600" dirty="0" smtClean="0"/>
              <a:t> </a:t>
            </a:r>
            <a:r>
              <a:rPr lang="en-US" sz="1600" dirty="0" err="1" smtClean="0"/>
              <a:t>være</a:t>
            </a:r>
            <a:r>
              <a:rPr lang="en-US" sz="1600" dirty="0" smtClean="0"/>
              <a:t> </a:t>
            </a:r>
            <a:r>
              <a:rPr lang="en-US" sz="1600" b="1" dirty="0" err="1" smtClean="0"/>
              <a:t>både</a:t>
            </a:r>
            <a:r>
              <a:rPr lang="en-US" sz="1600" b="1" dirty="0" smtClean="0"/>
              <a:t> </a:t>
            </a:r>
            <a:r>
              <a:rPr lang="en-US" sz="1600" b="1" dirty="0" err="1" smtClean="0"/>
              <a:t>syk</a:t>
            </a:r>
            <a:r>
              <a:rPr lang="en-US" sz="1600" b="1" dirty="0" smtClean="0"/>
              <a:t> </a:t>
            </a:r>
            <a:r>
              <a:rPr lang="en-US" sz="1600" b="1" dirty="0" err="1" smtClean="0"/>
              <a:t>og</a:t>
            </a:r>
            <a:r>
              <a:rPr lang="en-US" sz="1600" b="1" dirty="0" smtClean="0"/>
              <a:t> </a:t>
            </a:r>
            <a:r>
              <a:rPr lang="en-US" sz="1600" b="1" dirty="0" err="1" smtClean="0"/>
              <a:t>skadd</a:t>
            </a:r>
            <a:r>
              <a:rPr lang="en-US" sz="1600" b="1" dirty="0" smtClean="0"/>
              <a:t> </a:t>
            </a:r>
            <a:r>
              <a:rPr lang="en-US" sz="1600" dirty="0" smtClean="0"/>
              <a:t>- </a:t>
            </a:r>
            <a:r>
              <a:rPr lang="en-US" sz="1600" dirty="0" err="1" smtClean="0"/>
              <a:t>samtidig</a:t>
            </a:r>
            <a:endParaRPr lang="en-US" sz="1600" dirty="0" smtClean="0"/>
          </a:p>
          <a:p>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12</a:t>
            </a:fld>
            <a:endParaRPr lang="nb-NO"/>
          </a:p>
        </p:txBody>
      </p:sp>
    </p:spTree>
    <p:extLst>
      <p:ext uri="{BB962C8B-B14F-4D97-AF65-F5344CB8AC3E}">
        <p14:creationId xmlns:p14="http://schemas.microsoft.com/office/powerpoint/2010/main" val="2992359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buFont typeface="Arial" panose="020B0604020202020204" pitchFamily="34" charset="0"/>
              <a:buChar char="•"/>
            </a:pPr>
            <a:r>
              <a:rPr lang="nb-NO" dirty="0" smtClean="0"/>
              <a:t>Kortisonbehandling</a:t>
            </a:r>
            <a:r>
              <a:rPr lang="nb-NO" baseline="0" dirty="0" smtClean="0"/>
              <a:t> per os i 3 </a:t>
            </a:r>
            <a:r>
              <a:rPr lang="nb-NO" baseline="0" dirty="0" err="1" smtClean="0"/>
              <a:t>mnd</a:t>
            </a:r>
            <a:r>
              <a:rPr lang="nb-NO" baseline="0" dirty="0" smtClean="0"/>
              <a:t> eller mer. </a:t>
            </a:r>
          </a:p>
          <a:p>
            <a:pPr marL="285750" indent="-285750">
              <a:buFont typeface="Arial" panose="020B0604020202020204" pitchFamily="34" charset="0"/>
              <a:buChar char="•"/>
            </a:pPr>
            <a:r>
              <a:rPr lang="nb-NO" baseline="0" dirty="0" smtClean="0"/>
              <a:t>Kvinner og menn over 70 år.</a:t>
            </a:r>
          </a:p>
          <a:p>
            <a:pPr marL="285750" indent="-285750">
              <a:buFont typeface="Arial" panose="020B0604020202020204" pitchFamily="34" charset="0"/>
              <a:buChar char="•"/>
            </a:pPr>
            <a:r>
              <a:rPr lang="nb-NO" baseline="0" dirty="0" smtClean="0"/>
              <a:t>Kan oppstå selv ved lave doser (2,5-7,5 mg) men risiko økes ved økende doser. </a:t>
            </a:r>
          </a:p>
          <a:p>
            <a:pPr marL="285750" indent="-285750">
              <a:buFont typeface="Arial" panose="020B0604020202020204" pitchFamily="34" charset="0"/>
              <a:buChar char="•"/>
            </a:pPr>
            <a:r>
              <a:rPr lang="nb-NO" baseline="0" dirty="0" smtClean="0"/>
              <a:t>Demens + rusmisbruk = sårbare pasientgrupper. Kamuflerer symptomer godt. </a:t>
            </a:r>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14</a:t>
            </a:fld>
            <a:endParaRPr lang="nb-NO"/>
          </a:p>
        </p:txBody>
      </p:sp>
    </p:spTree>
    <p:extLst>
      <p:ext uri="{BB962C8B-B14F-4D97-AF65-F5344CB8AC3E}">
        <p14:creationId xmlns:p14="http://schemas.microsoft.com/office/powerpoint/2010/main" val="2245584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https://www.9news.com.au/national/dementia-patient-found-with-injuries-at-hornsby-hospital/c6412757-6efc-4183-8fe6-57ed78097c39</a:t>
            </a:r>
            <a:endParaRPr lang="nb-NO" baseline="0" dirty="0" smtClean="0"/>
          </a:p>
          <a:p>
            <a:endParaRPr lang="nb-NO" baseline="0" dirty="0" smtClean="0"/>
          </a:p>
          <a:p>
            <a:r>
              <a:rPr lang="nb-NO" baseline="0" dirty="0" smtClean="0"/>
              <a:t>Bruke denne nyhetssaken? </a:t>
            </a:r>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15</a:t>
            </a:fld>
            <a:endParaRPr lang="nb-NO"/>
          </a:p>
        </p:txBody>
      </p:sp>
    </p:spTree>
    <p:extLst>
      <p:ext uri="{BB962C8B-B14F-4D97-AF65-F5344CB8AC3E}">
        <p14:creationId xmlns:p14="http://schemas.microsoft.com/office/powerpoint/2010/main" val="1004623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Antitrombotiske</a:t>
            </a:r>
            <a:r>
              <a:rPr lang="nb-NO" baseline="0" dirty="0" smtClean="0"/>
              <a:t> medisiner = all behandling som behandler eller forebygger blodproppdannelse. </a:t>
            </a:r>
          </a:p>
          <a:p>
            <a:pPr marL="285750" indent="-285750">
              <a:buFont typeface="Arial" panose="020B0604020202020204" pitchFamily="34" charset="0"/>
              <a:buChar char="•"/>
            </a:pPr>
            <a:r>
              <a:rPr lang="nb-NO" baseline="0" dirty="0" err="1" smtClean="0"/>
              <a:t>Antikoagulantia</a:t>
            </a:r>
            <a:r>
              <a:rPr lang="nb-NO" baseline="0" dirty="0" smtClean="0"/>
              <a:t> (virker på koagulasjonssystemet). Behandling av blodpropper som sitter i venesystemet (fattig på blodplater). Brukes ved </a:t>
            </a:r>
            <a:r>
              <a:rPr lang="nb-NO" baseline="0" dirty="0" err="1" smtClean="0"/>
              <a:t>f.eks</a:t>
            </a:r>
            <a:r>
              <a:rPr lang="nb-NO" baseline="0" dirty="0" smtClean="0"/>
              <a:t> atrieflimmer, hjerneslag (hvor blodproppen kommer fra hjertet), dyp venetrombose, lungeemboli og til pasienter med kunstige hjerteklaffer. Ex: </a:t>
            </a:r>
            <a:r>
              <a:rPr lang="nb-NO" baseline="0" dirty="0" err="1" smtClean="0"/>
              <a:t>Eliquis</a:t>
            </a:r>
            <a:r>
              <a:rPr lang="nb-NO" baseline="0" dirty="0" smtClean="0"/>
              <a:t>, </a:t>
            </a:r>
            <a:r>
              <a:rPr lang="nb-NO" baseline="0" dirty="0" err="1" smtClean="0"/>
              <a:t>Marevan</a:t>
            </a:r>
            <a:r>
              <a:rPr lang="nb-NO" baseline="0" dirty="0" smtClean="0"/>
              <a:t>, </a:t>
            </a:r>
            <a:r>
              <a:rPr lang="nb-NO" baseline="0" dirty="0" err="1" smtClean="0"/>
              <a:t>Xarelto</a:t>
            </a:r>
            <a:r>
              <a:rPr lang="nb-NO" baseline="0" dirty="0" smtClean="0"/>
              <a:t>, </a:t>
            </a:r>
            <a:r>
              <a:rPr lang="nb-NO" baseline="0" dirty="0" err="1" smtClean="0"/>
              <a:t>Hepariner</a:t>
            </a:r>
            <a:r>
              <a:rPr lang="nb-NO" baseline="0" dirty="0" smtClean="0"/>
              <a:t>. </a:t>
            </a:r>
          </a:p>
          <a:p>
            <a:pPr marL="285750" indent="-285750">
              <a:buFont typeface="Arial" panose="020B0604020202020204" pitchFamily="34" charset="0"/>
              <a:buChar char="•"/>
            </a:pPr>
            <a:r>
              <a:rPr lang="nb-NO" baseline="0" dirty="0" err="1" smtClean="0"/>
              <a:t>Blodplatehemmere</a:t>
            </a:r>
            <a:r>
              <a:rPr lang="nb-NO" baseline="0" dirty="0" smtClean="0"/>
              <a:t> (hemmer blodplater). Brukes mot blodpropp i arteriene. Brukes ved hjerteinfarkt og hjerneslag som ikke skyldes blodpropp fra hjertet. Brukes også forebyggende ved </a:t>
            </a:r>
            <a:r>
              <a:rPr lang="nb-NO" baseline="0" dirty="0" err="1" smtClean="0"/>
              <a:t>aterosklerotisk</a:t>
            </a:r>
            <a:r>
              <a:rPr lang="nb-NO" baseline="0" dirty="0" smtClean="0"/>
              <a:t> sykdom og ved høy risiko for </a:t>
            </a:r>
            <a:r>
              <a:rPr lang="nb-NO" baseline="0" dirty="0" err="1" smtClean="0"/>
              <a:t>kardiovaskulære</a:t>
            </a:r>
            <a:r>
              <a:rPr lang="nb-NO" baseline="0" dirty="0" smtClean="0"/>
              <a:t> hendelser. (ASA (albyl-e), </a:t>
            </a:r>
            <a:r>
              <a:rPr lang="nb-NO" baseline="0" dirty="0" err="1" smtClean="0"/>
              <a:t>Plavix</a:t>
            </a:r>
            <a:r>
              <a:rPr lang="nb-NO" baseline="0" dirty="0" smtClean="0"/>
              <a:t>, </a:t>
            </a:r>
            <a:r>
              <a:rPr lang="nb-NO" baseline="0" dirty="0" err="1" smtClean="0"/>
              <a:t>Brilique</a:t>
            </a:r>
            <a:r>
              <a:rPr lang="nb-NO" baseline="0" dirty="0" smtClean="0"/>
              <a:t>)</a:t>
            </a:r>
          </a:p>
          <a:p>
            <a:pPr marL="285750" indent="-285750">
              <a:buFont typeface="Arial" panose="020B0604020202020204" pitchFamily="34" charset="0"/>
              <a:buChar char="•"/>
            </a:pPr>
            <a:r>
              <a:rPr lang="nb-NO" baseline="0" dirty="0" err="1" smtClean="0"/>
              <a:t>Trombolytika</a:t>
            </a:r>
            <a:r>
              <a:rPr lang="nb-NO" baseline="0" dirty="0" smtClean="0"/>
              <a:t> (løser opp blodpropper) ex </a:t>
            </a:r>
            <a:r>
              <a:rPr lang="nb-NO" baseline="0" dirty="0" err="1" smtClean="0"/>
              <a:t>actilyse</a:t>
            </a:r>
            <a:r>
              <a:rPr lang="nb-NO" baseline="0" dirty="0" smtClean="0"/>
              <a:t> og </a:t>
            </a:r>
            <a:r>
              <a:rPr lang="nb-NO" baseline="0" dirty="0" err="1" smtClean="0"/>
              <a:t>metalyse</a:t>
            </a:r>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16</a:t>
            </a:fld>
            <a:endParaRPr lang="nb-NO"/>
          </a:p>
        </p:txBody>
      </p:sp>
    </p:spTree>
    <p:extLst>
      <p:ext uri="{BB962C8B-B14F-4D97-AF65-F5344CB8AC3E}">
        <p14:creationId xmlns:p14="http://schemas.microsoft.com/office/powerpoint/2010/main" val="1362541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smtClean="0"/>
              <a:t>Tidligere TRAUMEKRITERIER</a:t>
            </a:r>
          </a:p>
          <a:p>
            <a:endParaRPr lang="nb-NO" noProof="0" dirty="0" smtClean="0"/>
          </a:p>
          <a:p>
            <a:pPr marL="342900" indent="-342900">
              <a:buAutoNum type="arabicPeriod"/>
            </a:pPr>
            <a:r>
              <a:rPr lang="nb-NO" noProof="0" dirty="0" smtClean="0"/>
              <a:t>Vitale funksjoner</a:t>
            </a:r>
          </a:p>
          <a:p>
            <a:pPr marL="0" indent="0">
              <a:buNone/>
            </a:pPr>
            <a:r>
              <a:rPr lang="nb-NO" noProof="0" dirty="0" smtClean="0"/>
              <a:t>Dersom pasienten</a:t>
            </a:r>
            <a:r>
              <a:rPr lang="nb-NO" baseline="0" noProof="0" dirty="0" smtClean="0"/>
              <a:t> har en skade og avvik </a:t>
            </a:r>
            <a:r>
              <a:rPr lang="nb-NO" baseline="0" noProof="0" dirty="0" err="1" smtClean="0"/>
              <a:t>ift</a:t>
            </a:r>
            <a:r>
              <a:rPr lang="nb-NO" baseline="0" noProof="0" dirty="0" smtClean="0"/>
              <a:t> vitale parameter – SKAL transporteres videre</a:t>
            </a:r>
            <a:endParaRPr lang="nb-NO" noProof="0"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19</a:t>
            </a:fld>
            <a:endParaRPr lang="nb-NO"/>
          </a:p>
        </p:txBody>
      </p:sp>
    </p:spTree>
    <p:extLst>
      <p:ext uri="{BB962C8B-B14F-4D97-AF65-F5344CB8AC3E}">
        <p14:creationId xmlns:p14="http://schemas.microsoft.com/office/powerpoint/2010/main" val="1477169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Fall</a:t>
            </a:r>
            <a:r>
              <a:rPr lang="nb-NO" baseline="0" dirty="0" smtClean="0"/>
              <a:t> fra høyde &gt; 3 m, LAVERE terskel hos barn og &gt;65 år.</a:t>
            </a:r>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21</a:t>
            </a:fld>
            <a:endParaRPr lang="nb-NO"/>
          </a:p>
        </p:txBody>
      </p:sp>
    </p:spTree>
    <p:extLst>
      <p:ext uri="{BB962C8B-B14F-4D97-AF65-F5344CB8AC3E}">
        <p14:creationId xmlns:p14="http://schemas.microsoft.com/office/powerpoint/2010/main" val="1231071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Alder &gt;</a:t>
            </a:r>
            <a:r>
              <a:rPr lang="nb-NO" baseline="0" dirty="0" smtClean="0"/>
              <a:t> 65 år, alvorlig grunnsykdom, økt blødningsfare, ruspåvirkning -&gt; LAVERE terskel for videre undersøkelser. </a:t>
            </a:r>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22</a:t>
            </a:fld>
            <a:endParaRPr lang="nb-NO"/>
          </a:p>
        </p:txBody>
      </p:sp>
    </p:spTree>
    <p:extLst>
      <p:ext uri="{BB962C8B-B14F-4D97-AF65-F5344CB8AC3E}">
        <p14:creationId xmlns:p14="http://schemas.microsoft.com/office/powerpoint/2010/main" val="1433572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buFont typeface="Arial" panose="020B0604020202020204" pitchFamily="34" charset="0"/>
              <a:buChar char="•"/>
            </a:pPr>
            <a:r>
              <a:rPr lang="nb-NO" dirty="0" err="1" smtClean="0"/>
              <a:t>Radialispuls</a:t>
            </a:r>
            <a:r>
              <a:rPr lang="nb-NO" dirty="0" smtClean="0"/>
              <a:t>:</a:t>
            </a:r>
            <a:r>
              <a:rPr lang="nb-NO" baseline="0" dirty="0" smtClean="0"/>
              <a:t> systolisk BT &gt;80-90 </a:t>
            </a:r>
            <a:r>
              <a:rPr lang="nb-NO" baseline="0" dirty="0" err="1" smtClean="0"/>
              <a:t>mmHg</a:t>
            </a:r>
            <a:endParaRPr lang="nb-NO" baseline="0" dirty="0" smtClean="0"/>
          </a:p>
          <a:p>
            <a:pPr marL="285750" indent="-285750">
              <a:buFont typeface="Arial" panose="020B0604020202020204" pitchFamily="34" charset="0"/>
              <a:buChar char="•"/>
            </a:pPr>
            <a:r>
              <a:rPr lang="nb-NO" baseline="0" dirty="0" err="1" smtClean="0"/>
              <a:t>Femoralis</a:t>
            </a:r>
            <a:r>
              <a:rPr lang="nb-NO" baseline="0" dirty="0" smtClean="0"/>
              <a:t>: systolisk BT &gt;70-80 </a:t>
            </a:r>
            <a:r>
              <a:rPr lang="nb-NO" baseline="0" dirty="0" err="1" smtClean="0"/>
              <a:t>mmHg</a:t>
            </a:r>
            <a:endParaRPr lang="nb-NO" baseline="0" dirty="0" smtClean="0"/>
          </a:p>
          <a:p>
            <a:pPr marL="285750" indent="-285750">
              <a:buFont typeface="Arial" panose="020B0604020202020204" pitchFamily="34" charset="0"/>
              <a:buChar char="•"/>
            </a:pPr>
            <a:r>
              <a:rPr lang="nb-NO" baseline="0" dirty="0" err="1" smtClean="0"/>
              <a:t>Carotis</a:t>
            </a:r>
            <a:r>
              <a:rPr lang="nb-NO" baseline="0" dirty="0" smtClean="0"/>
              <a:t>: systolisk BT &gt;60-70 </a:t>
            </a:r>
            <a:r>
              <a:rPr lang="nb-NO" baseline="0" dirty="0" err="1" smtClean="0"/>
              <a:t>mmHg</a:t>
            </a:r>
            <a:endParaRPr lang="nb-NO" baseline="0" dirty="0" smtClean="0"/>
          </a:p>
          <a:p>
            <a:pPr marL="285750" indent="-285750">
              <a:buFont typeface="Arial" panose="020B0604020202020204" pitchFamily="34" charset="0"/>
              <a:buChar char="•"/>
            </a:pPr>
            <a:endParaRPr lang="nb-NO" baseline="0" dirty="0" smtClean="0"/>
          </a:p>
          <a:p>
            <a:pPr marL="0" indent="0">
              <a:buFont typeface="Arial" panose="020B0604020202020204" pitchFamily="34" charset="0"/>
              <a:buNone/>
            </a:pPr>
            <a:r>
              <a:rPr lang="nb-NO" baseline="0" dirty="0" smtClean="0"/>
              <a:t>A: Har fri luftvei, roper og uttrykker smerte. </a:t>
            </a:r>
          </a:p>
          <a:p>
            <a:pPr marL="0" indent="0">
              <a:buFont typeface="Arial" panose="020B0604020202020204" pitchFamily="34" charset="0"/>
              <a:buNone/>
            </a:pPr>
            <a:r>
              <a:rPr lang="nb-NO" baseline="0" dirty="0" smtClean="0"/>
              <a:t>B: Du legger merke til at Gudrun puster litt overfladisk, trekker ikke pusten så dypt. Har ingen cyanose på lepper eller fingre. </a:t>
            </a:r>
          </a:p>
          <a:p>
            <a:pPr marL="0" indent="0">
              <a:buFont typeface="Arial" panose="020B0604020202020204" pitchFamily="34" charset="0"/>
              <a:buNone/>
            </a:pPr>
            <a:r>
              <a:rPr lang="nb-NO" baseline="0" dirty="0" smtClean="0"/>
              <a:t>C: Ingen stor synlig blødning. Hun er våken så du vet at sirkulasjonen til hjernen er ok. Puls på håndleddet er litt rask og uregelmessig. Du vet at Gudrun har atrieflimmer og at hun bruker blodfortynnende </a:t>
            </a:r>
            <a:r>
              <a:rPr lang="nb-NO" baseline="0" dirty="0" err="1" smtClean="0"/>
              <a:t>pga</a:t>
            </a:r>
            <a:r>
              <a:rPr lang="nb-NO" baseline="0" dirty="0" smtClean="0"/>
              <a:t> dette (</a:t>
            </a:r>
            <a:r>
              <a:rPr lang="nb-NO" baseline="0" dirty="0" err="1" smtClean="0"/>
              <a:t>Eliquis</a:t>
            </a:r>
            <a:r>
              <a:rPr lang="nb-NO" baseline="0" dirty="0" smtClean="0"/>
              <a:t>). </a:t>
            </a:r>
          </a:p>
          <a:p>
            <a:pPr marL="0" indent="0">
              <a:buFont typeface="Arial" panose="020B0604020202020204" pitchFamily="34" charset="0"/>
              <a:buNone/>
            </a:pPr>
            <a:r>
              <a:rPr lang="nb-NO" baseline="0" dirty="0" smtClean="0"/>
              <a:t>D: Gudrun er våken, men du oppfatter henne som litt mer omtåket enn vanlig. Du kjenner henne godt. Hun kan ikke gjøre helt rede for hva som har skjedd og hun husker ikke hva som skjedde da hun falt. Det føles ut som hun har ligget lenge. Hun kan bevege begge bein + venstre arm. Høyre arm er forferdelig vond.</a:t>
            </a:r>
          </a:p>
          <a:p>
            <a:pPr marL="0" indent="0">
              <a:buFont typeface="Arial" panose="020B0604020202020204" pitchFamily="34" charset="0"/>
              <a:buNone/>
            </a:pPr>
            <a:r>
              <a:rPr lang="nb-NO" baseline="0" dirty="0" smtClean="0"/>
              <a:t>Gudrun forteller at hun også har vondt i hodet og at høyre arm verker helt inn mot brystet. </a:t>
            </a:r>
          </a:p>
          <a:p>
            <a:pPr marL="0" indent="0">
              <a:buFont typeface="Arial" panose="020B0604020202020204" pitchFamily="34" charset="0"/>
              <a:buNone/>
            </a:pPr>
            <a:endParaRPr lang="nb-NO" baseline="0" dirty="0" smtClean="0"/>
          </a:p>
          <a:p>
            <a:pPr marL="0" indent="0">
              <a:buFont typeface="Arial" panose="020B0604020202020204" pitchFamily="34" charset="0"/>
              <a:buNone/>
            </a:pPr>
            <a:r>
              <a:rPr lang="nb-NO" baseline="0" dirty="0" smtClean="0"/>
              <a:t>Gudrun bor i Vråliosen, så du vet at det tar tid før ambulansen kommer. Du velger derfor å melde ifra til AMK om at du trenger hjelp. Men HUSK at du må ha en viss oversikt over hva det dreier seg om før du ringer AMK. </a:t>
            </a:r>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26</a:t>
            </a:fld>
            <a:endParaRPr lang="nb-NO"/>
          </a:p>
        </p:txBody>
      </p:sp>
    </p:spTree>
    <p:extLst>
      <p:ext uri="{BB962C8B-B14F-4D97-AF65-F5344CB8AC3E}">
        <p14:creationId xmlns:p14="http://schemas.microsoft.com/office/powerpoint/2010/main" val="3503359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27</a:t>
            </a:fld>
            <a:endParaRPr lang="nb-NO"/>
          </a:p>
        </p:txBody>
      </p:sp>
    </p:spTree>
    <p:extLst>
      <p:ext uri="{BB962C8B-B14F-4D97-AF65-F5344CB8AC3E}">
        <p14:creationId xmlns:p14="http://schemas.microsoft.com/office/powerpoint/2010/main" val="2556070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 Fortsatt fri luftvei. Munnhulen er</a:t>
            </a:r>
            <a:r>
              <a:rPr lang="nb-NO" baseline="0" dirty="0" smtClean="0"/>
              <a:t> fri for fremmedlegemer. Undersøkelse av hode og nakke: Stor kul i bakhode, ingen åpne sår. Når du kjenner nedover nakken hennes får hun vondt når du klemmer i nedre del av nakken. Du forteller det er viktig at hun ligger helt i ro med hodet. </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sz="1600" dirty="0" smtClean="0"/>
              <a:t>B: RF 16, SpO2 96%.</a:t>
            </a:r>
            <a:r>
              <a:rPr lang="en-US" sz="1600" baseline="0" dirty="0" smtClean="0"/>
              <a:t> Gudrun </a:t>
            </a:r>
            <a:r>
              <a:rPr lang="en-US" sz="1600" baseline="0" dirty="0" err="1" smtClean="0"/>
              <a:t>puster</a:t>
            </a:r>
            <a:r>
              <a:rPr lang="en-US" sz="1600" baseline="0" dirty="0" smtClean="0"/>
              <a:t> </a:t>
            </a:r>
            <a:r>
              <a:rPr lang="en-US" sz="1600" baseline="0" dirty="0" err="1" smtClean="0"/>
              <a:t>fortsatt</a:t>
            </a:r>
            <a:r>
              <a:rPr lang="en-US" sz="1600" baseline="0" dirty="0" smtClean="0"/>
              <a:t> </a:t>
            </a:r>
            <a:r>
              <a:rPr lang="en-US" sz="1600" baseline="0" dirty="0" err="1" smtClean="0"/>
              <a:t>overfladisk</a:t>
            </a:r>
            <a:r>
              <a:rPr lang="en-US" sz="1600" baseline="0" dirty="0" smtClean="0"/>
              <a:t>. Du </a:t>
            </a:r>
            <a:r>
              <a:rPr lang="en-US" sz="1600" baseline="0" dirty="0" err="1" smtClean="0"/>
              <a:t>spør</a:t>
            </a:r>
            <a:r>
              <a:rPr lang="en-US" sz="1600" baseline="0" dirty="0" smtClean="0"/>
              <a:t> om </a:t>
            </a:r>
            <a:r>
              <a:rPr lang="en-US" sz="1600" baseline="0" dirty="0" err="1" smtClean="0"/>
              <a:t>hun</a:t>
            </a:r>
            <a:r>
              <a:rPr lang="en-US" sz="1600" baseline="0" dirty="0" smtClean="0"/>
              <a:t> </a:t>
            </a:r>
            <a:r>
              <a:rPr lang="en-US" sz="1600" baseline="0" dirty="0" err="1" smtClean="0"/>
              <a:t>kan</a:t>
            </a:r>
            <a:r>
              <a:rPr lang="en-US" sz="1600" baseline="0" dirty="0" smtClean="0"/>
              <a:t> </a:t>
            </a:r>
            <a:r>
              <a:rPr lang="en-US" sz="1600" baseline="0" dirty="0" err="1" smtClean="0"/>
              <a:t>trekke</a:t>
            </a:r>
            <a:r>
              <a:rPr lang="en-US" sz="1600" baseline="0" dirty="0" smtClean="0"/>
              <a:t> </a:t>
            </a:r>
            <a:r>
              <a:rPr lang="en-US" sz="1600" baseline="0" dirty="0" err="1" smtClean="0"/>
              <a:t>pusten</a:t>
            </a:r>
            <a:r>
              <a:rPr lang="en-US" sz="1600" baseline="0" dirty="0" smtClean="0"/>
              <a:t> </a:t>
            </a:r>
            <a:r>
              <a:rPr lang="en-US" sz="1600" baseline="0" dirty="0" err="1" smtClean="0"/>
              <a:t>dypt</a:t>
            </a:r>
            <a:r>
              <a:rPr lang="en-US" sz="1600" baseline="0" dirty="0" smtClean="0"/>
              <a:t>. </a:t>
            </a:r>
            <a:r>
              <a:rPr lang="en-US" sz="1600" baseline="0" dirty="0" err="1" smtClean="0"/>
              <a:t>Det</a:t>
            </a:r>
            <a:r>
              <a:rPr lang="en-US" sz="1600" baseline="0" dirty="0" smtClean="0"/>
              <a:t> </a:t>
            </a:r>
            <a:r>
              <a:rPr lang="en-US" sz="1600" baseline="0" dirty="0" err="1" smtClean="0"/>
              <a:t>besvares</a:t>
            </a:r>
            <a:r>
              <a:rPr lang="en-US" sz="1600" baseline="0" dirty="0" smtClean="0"/>
              <a:t> med et </a:t>
            </a:r>
            <a:r>
              <a:rPr lang="en-US" sz="1600" baseline="0" dirty="0" err="1" smtClean="0"/>
              <a:t>smertelig</a:t>
            </a:r>
            <a:r>
              <a:rPr lang="en-US" sz="1600" baseline="0" dirty="0" smtClean="0"/>
              <a:t> </a:t>
            </a:r>
            <a:r>
              <a:rPr lang="en-US" sz="1600" baseline="0" dirty="0" err="1" smtClean="0"/>
              <a:t>ynk</a:t>
            </a:r>
            <a:r>
              <a:rPr lang="en-US" sz="1600" baseline="0" dirty="0" smtClean="0"/>
              <a:t>. Du </a:t>
            </a:r>
            <a:r>
              <a:rPr lang="en-US" sz="1600" baseline="0" dirty="0" err="1" smtClean="0"/>
              <a:t>undersøker</a:t>
            </a:r>
            <a:r>
              <a:rPr lang="en-US" sz="1600" baseline="0" dirty="0" smtClean="0"/>
              <a:t> </a:t>
            </a:r>
            <a:r>
              <a:rPr lang="en-US" sz="1600" baseline="0" dirty="0" err="1" smtClean="0"/>
              <a:t>krageben</a:t>
            </a:r>
            <a:r>
              <a:rPr lang="en-US" sz="1600" baseline="0" dirty="0" smtClean="0"/>
              <a:t> </a:t>
            </a:r>
            <a:r>
              <a:rPr lang="en-US" sz="1600" baseline="0" dirty="0" err="1" smtClean="0"/>
              <a:t>og</a:t>
            </a:r>
            <a:r>
              <a:rPr lang="en-US" sz="1600" baseline="0" dirty="0" smtClean="0"/>
              <a:t> </a:t>
            </a:r>
            <a:r>
              <a:rPr lang="en-US" sz="1600" baseline="0" dirty="0" err="1" smtClean="0"/>
              <a:t>kjenner</a:t>
            </a:r>
            <a:r>
              <a:rPr lang="en-US" sz="1600" baseline="0" dirty="0" smtClean="0"/>
              <a:t> </a:t>
            </a:r>
            <a:r>
              <a:rPr lang="en-US" sz="1600" baseline="0" dirty="0" err="1" smtClean="0"/>
              <a:t>forsiktig</a:t>
            </a:r>
            <a:r>
              <a:rPr lang="en-US" sz="1600" baseline="0" dirty="0" smtClean="0"/>
              <a:t> over </a:t>
            </a:r>
            <a:r>
              <a:rPr lang="en-US" sz="1600" baseline="0" dirty="0" err="1" smtClean="0"/>
              <a:t>brystkassen</a:t>
            </a:r>
            <a:r>
              <a:rPr lang="en-US" sz="1600" baseline="0" dirty="0" smtClean="0"/>
              <a:t> </a:t>
            </a:r>
            <a:r>
              <a:rPr lang="en-US" sz="1600" baseline="0" dirty="0" err="1" smtClean="0"/>
              <a:t>på</a:t>
            </a:r>
            <a:r>
              <a:rPr lang="en-US" sz="1600" baseline="0" dirty="0" smtClean="0"/>
              <a:t> </a:t>
            </a:r>
            <a:r>
              <a:rPr lang="en-US" sz="1600" baseline="0" dirty="0" err="1" smtClean="0"/>
              <a:t>begge</a:t>
            </a:r>
            <a:r>
              <a:rPr lang="en-US" sz="1600" baseline="0" dirty="0" smtClean="0"/>
              <a:t> sider. </a:t>
            </a:r>
            <a:r>
              <a:rPr lang="en-US" sz="1600" baseline="0" dirty="0" err="1" smtClean="0"/>
              <a:t>Sterke</a:t>
            </a:r>
            <a:r>
              <a:rPr lang="en-US" sz="1600" baseline="0" dirty="0" smtClean="0"/>
              <a:t> </a:t>
            </a:r>
            <a:r>
              <a:rPr lang="en-US" sz="1600" baseline="0" dirty="0" err="1" smtClean="0"/>
              <a:t>smerter</a:t>
            </a:r>
            <a:r>
              <a:rPr lang="en-US" sz="1600" baseline="0" dirty="0" smtClean="0"/>
              <a:t> I </a:t>
            </a:r>
            <a:r>
              <a:rPr lang="en-US" sz="1600" baseline="0" dirty="0" err="1" smtClean="0"/>
              <a:t>øvre</a:t>
            </a:r>
            <a:r>
              <a:rPr lang="en-US" sz="1600" baseline="0" dirty="0" smtClean="0"/>
              <a:t> del </a:t>
            </a:r>
            <a:r>
              <a:rPr lang="en-US" sz="1600" baseline="0" dirty="0" err="1" smtClean="0"/>
              <a:t>av</a:t>
            </a:r>
            <a:r>
              <a:rPr lang="en-US" sz="1600" baseline="0" dirty="0" smtClean="0"/>
              <a:t> thorax </a:t>
            </a:r>
            <a:r>
              <a:rPr lang="en-US" sz="1600" baseline="0" dirty="0" err="1" smtClean="0"/>
              <a:t>på</a:t>
            </a:r>
            <a:r>
              <a:rPr lang="en-US" sz="1600" baseline="0" dirty="0" smtClean="0"/>
              <a:t> </a:t>
            </a:r>
            <a:r>
              <a:rPr lang="en-US" sz="1600" baseline="0" dirty="0" err="1" smtClean="0"/>
              <a:t>høyre</a:t>
            </a:r>
            <a:r>
              <a:rPr lang="en-US" sz="1600" baseline="0" dirty="0" smtClean="0"/>
              <a:t> side. </a:t>
            </a:r>
            <a:r>
              <a:rPr lang="en-US" sz="1600" baseline="0" dirty="0" err="1" smtClean="0"/>
              <a:t>Auskultasjon</a:t>
            </a:r>
            <a:r>
              <a:rPr lang="en-US" sz="1600" baseline="0" dirty="0" smtClean="0"/>
              <a:t>: Du </a:t>
            </a:r>
            <a:r>
              <a:rPr lang="en-US" sz="1600" baseline="0" dirty="0" err="1" smtClean="0"/>
              <a:t>hører</a:t>
            </a:r>
            <a:r>
              <a:rPr lang="en-US" sz="1600" baseline="0" dirty="0" smtClean="0"/>
              <a:t> normal </a:t>
            </a:r>
            <a:r>
              <a:rPr lang="en-US" sz="1600" baseline="0" dirty="0" err="1" smtClean="0"/>
              <a:t>respirasjonslyd</a:t>
            </a:r>
            <a:r>
              <a:rPr lang="en-US" sz="1600" baseline="0" dirty="0" smtClean="0"/>
              <a:t> </a:t>
            </a:r>
            <a:r>
              <a:rPr lang="en-US" sz="1600" baseline="0" dirty="0" err="1" smtClean="0"/>
              <a:t>på</a:t>
            </a:r>
            <a:r>
              <a:rPr lang="en-US" sz="1600" baseline="0" dirty="0" smtClean="0"/>
              <a:t> </a:t>
            </a:r>
            <a:r>
              <a:rPr lang="en-US" sz="1600" baseline="0" dirty="0" err="1" smtClean="0"/>
              <a:t>venstre</a:t>
            </a:r>
            <a:r>
              <a:rPr lang="en-US" sz="1600" baseline="0" dirty="0" smtClean="0"/>
              <a:t> side. </a:t>
            </a:r>
            <a:r>
              <a:rPr lang="en-US" sz="1600" baseline="0" dirty="0" err="1" smtClean="0"/>
              <a:t>På</a:t>
            </a:r>
            <a:r>
              <a:rPr lang="en-US" sz="1600" baseline="0" dirty="0" smtClean="0"/>
              <a:t> </a:t>
            </a:r>
            <a:r>
              <a:rPr lang="en-US" sz="1600" baseline="0" dirty="0" err="1" smtClean="0"/>
              <a:t>høyre</a:t>
            </a:r>
            <a:r>
              <a:rPr lang="en-US" sz="1600" baseline="0" dirty="0" smtClean="0"/>
              <a:t> side </a:t>
            </a:r>
            <a:r>
              <a:rPr lang="en-US" sz="1600" baseline="0" dirty="0" err="1" smtClean="0"/>
              <a:t>synes</a:t>
            </a:r>
            <a:r>
              <a:rPr lang="en-US" sz="1600" baseline="0" dirty="0" smtClean="0"/>
              <a:t> du </a:t>
            </a:r>
            <a:r>
              <a:rPr lang="en-US" sz="1600" baseline="0" dirty="0" err="1" smtClean="0"/>
              <a:t>det</a:t>
            </a:r>
            <a:r>
              <a:rPr lang="en-US" sz="1600" baseline="0" dirty="0" smtClean="0"/>
              <a:t> </a:t>
            </a:r>
            <a:r>
              <a:rPr lang="en-US" sz="1600" baseline="0" dirty="0" err="1" smtClean="0"/>
              <a:t>er</a:t>
            </a:r>
            <a:r>
              <a:rPr lang="en-US" sz="1600" baseline="0" dirty="0" smtClean="0"/>
              <a:t> </a:t>
            </a:r>
            <a:r>
              <a:rPr lang="en-US" sz="1600" baseline="0" dirty="0" err="1" smtClean="0"/>
              <a:t>litt</a:t>
            </a:r>
            <a:r>
              <a:rPr lang="en-US" sz="1600" baseline="0" dirty="0" smtClean="0"/>
              <a:t> </a:t>
            </a:r>
            <a:r>
              <a:rPr lang="en-US" sz="1600" baseline="0" dirty="0" err="1" smtClean="0"/>
              <a:t>svakere</a:t>
            </a:r>
            <a:r>
              <a:rPr lang="en-US" sz="1600" baseline="0" dirty="0" smtClean="0"/>
              <a:t> </a:t>
            </a:r>
            <a:r>
              <a:rPr lang="en-US" sz="1600" baseline="0" dirty="0" err="1" smtClean="0"/>
              <a:t>lyd</a:t>
            </a:r>
            <a:r>
              <a:rPr lang="en-US" sz="1600" baseline="0" dirty="0" smtClean="0"/>
              <a:t>. </a:t>
            </a:r>
            <a:endParaRPr lang="en-US" sz="1600" dirty="0" smtClean="0"/>
          </a:p>
          <a:p>
            <a:pPr marL="0" marR="0" lvl="0" indent="0" algn="l" defTabSz="1218987" rtl="0" eaLnBrk="1" fontAlgn="auto" latinLnBrk="0" hangingPunct="1">
              <a:lnSpc>
                <a:spcPct val="100000"/>
              </a:lnSpc>
              <a:spcBef>
                <a:spcPts val="0"/>
              </a:spcBef>
              <a:spcAft>
                <a:spcPts val="0"/>
              </a:spcAft>
              <a:buClrTx/>
              <a:buSzTx/>
              <a:buFontTx/>
              <a:buNone/>
              <a:tabLst/>
              <a:defRPr/>
            </a:pPr>
            <a:r>
              <a:rPr lang="en-US" sz="1600" dirty="0" smtClean="0"/>
              <a:t>C:</a:t>
            </a:r>
            <a:r>
              <a:rPr lang="en-US" sz="1600" baseline="0" dirty="0" smtClean="0"/>
              <a:t> </a:t>
            </a:r>
            <a:r>
              <a:rPr lang="en-US" sz="1600" dirty="0" smtClean="0"/>
              <a:t>BT 132/75, </a:t>
            </a:r>
            <a:r>
              <a:rPr lang="en-US" sz="1600" dirty="0" err="1" smtClean="0"/>
              <a:t>puls</a:t>
            </a:r>
            <a:r>
              <a:rPr lang="en-US" sz="1600" dirty="0" smtClean="0"/>
              <a:t> 92,</a:t>
            </a:r>
            <a:r>
              <a:rPr lang="en-US" sz="1600" baseline="0" dirty="0" smtClean="0"/>
              <a:t> </a:t>
            </a:r>
            <a:r>
              <a:rPr lang="en-US" sz="1600" baseline="0" dirty="0" err="1" smtClean="0"/>
              <a:t>uregelmessig</a:t>
            </a:r>
            <a:r>
              <a:rPr lang="en-US" sz="1600" baseline="0" dirty="0" smtClean="0"/>
              <a:t>. Gudrun </a:t>
            </a:r>
            <a:r>
              <a:rPr lang="en-US" sz="1600" baseline="0" dirty="0" err="1" smtClean="0"/>
              <a:t>er</a:t>
            </a:r>
            <a:r>
              <a:rPr lang="en-US" sz="1600" baseline="0" dirty="0" smtClean="0"/>
              <a:t> </a:t>
            </a:r>
            <a:r>
              <a:rPr lang="en-US" sz="1600" baseline="0" dirty="0" err="1" smtClean="0"/>
              <a:t>klam</a:t>
            </a:r>
            <a:r>
              <a:rPr lang="en-US" sz="1600" baseline="0" dirty="0" smtClean="0"/>
              <a:t> </a:t>
            </a:r>
            <a:r>
              <a:rPr lang="en-US" sz="1600" baseline="0" dirty="0" err="1" smtClean="0"/>
              <a:t>og</a:t>
            </a:r>
            <a:r>
              <a:rPr lang="en-US" sz="1600" baseline="0" dirty="0" smtClean="0"/>
              <a:t> </a:t>
            </a:r>
            <a:r>
              <a:rPr lang="en-US" sz="1600" baseline="0" dirty="0" err="1" smtClean="0"/>
              <a:t>noe</a:t>
            </a:r>
            <a:r>
              <a:rPr lang="en-US" sz="1600" baseline="0" dirty="0" smtClean="0"/>
              <a:t> </a:t>
            </a:r>
            <a:r>
              <a:rPr lang="en-US" sz="1600" baseline="0" dirty="0" err="1" smtClean="0"/>
              <a:t>blek</a:t>
            </a:r>
            <a:r>
              <a:rPr lang="en-US" sz="1600" baseline="0" dirty="0" smtClean="0"/>
              <a:t> </a:t>
            </a:r>
            <a:r>
              <a:rPr lang="en-US" sz="1600" baseline="0" dirty="0" err="1" smtClean="0"/>
              <a:t>i</a:t>
            </a:r>
            <a:r>
              <a:rPr lang="en-US" sz="1600" baseline="0" dirty="0" smtClean="0"/>
              <a:t> </a:t>
            </a:r>
            <a:r>
              <a:rPr lang="en-US" sz="1600" baseline="0" dirty="0" err="1" smtClean="0"/>
              <a:t>huden</a:t>
            </a:r>
            <a:r>
              <a:rPr lang="en-US" sz="1600" baseline="0" dirty="0" smtClean="0"/>
              <a:t>, </a:t>
            </a:r>
            <a:r>
              <a:rPr lang="en-US" sz="1600" baseline="0" dirty="0" err="1" smtClean="0"/>
              <a:t>hun</a:t>
            </a:r>
            <a:r>
              <a:rPr lang="en-US" sz="1600" baseline="0" dirty="0" smtClean="0"/>
              <a:t> </a:t>
            </a:r>
            <a:r>
              <a:rPr lang="en-US" sz="1600" baseline="0" dirty="0" err="1" smtClean="0"/>
              <a:t>fryser</a:t>
            </a:r>
            <a:r>
              <a:rPr lang="en-US" sz="1600" baseline="0" dirty="0" smtClean="0"/>
              <a:t>. Du </a:t>
            </a:r>
            <a:r>
              <a:rPr lang="en-US" sz="1600" baseline="0" dirty="0" err="1" smtClean="0"/>
              <a:t>klemmer</a:t>
            </a:r>
            <a:r>
              <a:rPr lang="en-US" sz="1600" baseline="0" dirty="0" smtClean="0"/>
              <a:t> </a:t>
            </a:r>
            <a:r>
              <a:rPr lang="en-US" sz="1600" baseline="0" dirty="0" err="1" smtClean="0"/>
              <a:t>henne</a:t>
            </a:r>
            <a:r>
              <a:rPr lang="en-US" sz="1600" baseline="0" dirty="0" smtClean="0"/>
              <a:t> </a:t>
            </a:r>
            <a:r>
              <a:rPr lang="en-US" sz="1600" baseline="0" dirty="0" err="1" smtClean="0"/>
              <a:t>på</a:t>
            </a:r>
            <a:r>
              <a:rPr lang="en-US" sz="1600" baseline="0" dirty="0" smtClean="0"/>
              <a:t> </a:t>
            </a:r>
            <a:r>
              <a:rPr lang="en-US" sz="1600" baseline="0" dirty="0" err="1" smtClean="0"/>
              <a:t>magen</a:t>
            </a:r>
            <a:r>
              <a:rPr lang="en-US" sz="1600" baseline="0" dirty="0" smtClean="0"/>
              <a:t> </a:t>
            </a:r>
            <a:r>
              <a:rPr lang="en-US" sz="1600" baseline="0" dirty="0" err="1" smtClean="0"/>
              <a:t>og</a:t>
            </a:r>
            <a:r>
              <a:rPr lang="en-US" sz="1600" baseline="0" dirty="0" smtClean="0"/>
              <a:t> I </a:t>
            </a:r>
            <a:r>
              <a:rPr lang="en-US" sz="1600" baseline="0" dirty="0" err="1" smtClean="0"/>
              <a:t>bekken</a:t>
            </a:r>
            <a:r>
              <a:rPr lang="en-US" sz="1600" baseline="0" dirty="0" smtClean="0"/>
              <a:t> </a:t>
            </a:r>
            <a:r>
              <a:rPr lang="en-US" sz="1600" baseline="0" dirty="0" err="1" smtClean="0"/>
              <a:t>området</a:t>
            </a:r>
            <a:r>
              <a:rPr lang="en-US" sz="1600" baseline="0" dirty="0" smtClean="0"/>
              <a:t>. Ingen </a:t>
            </a:r>
            <a:r>
              <a:rPr lang="en-US" sz="1600" baseline="0" dirty="0" err="1" smtClean="0"/>
              <a:t>tydelige</a:t>
            </a:r>
            <a:r>
              <a:rPr lang="en-US" sz="1600" baseline="0" dirty="0" smtClean="0"/>
              <a:t> </a:t>
            </a:r>
            <a:r>
              <a:rPr lang="en-US" sz="1600" baseline="0" dirty="0" err="1" smtClean="0"/>
              <a:t>smerter</a:t>
            </a:r>
            <a:r>
              <a:rPr lang="en-US" sz="1600" baseline="0" dirty="0" smtClean="0"/>
              <a:t> her.</a:t>
            </a:r>
            <a:endParaRPr lang="en-US" sz="1600" dirty="0" smtClean="0"/>
          </a:p>
          <a:p>
            <a:pPr marL="0" marR="0" lvl="0" indent="0" algn="l" defTabSz="1218987" rtl="0" eaLnBrk="1" fontAlgn="auto" latinLnBrk="0" hangingPunct="1">
              <a:lnSpc>
                <a:spcPct val="100000"/>
              </a:lnSpc>
              <a:spcBef>
                <a:spcPts val="0"/>
              </a:spcBef>
              <a:spcAft>
                <a:spcPts val="0"/>
              </a:spcAft>
              <a:buClrTx/>
              <a:buSzTx/>
              <a:buFontTx/>
              <a:buNone/>
              <a:tabLst/>
              <a:defRPr/>
            </a:pPr>
            <a:r>
              <a:rPr lang="en-US" sz="1600" dirty="0" smtClean="0"/>
              <a:t>D: ACVPU:</a:t>
            </a:r>
            <a:r>
              <a:rPr lang="en-US" sz="1600" baseline="0" dirty="0" smtClean="0"/>
              <a:t> Du </a:t>
            </a:r>
            <a:r>
              <a:rPr lang="en-US" sz="1600" baseline="0" dirty="0" err="1" smtClean="0"/>
              <a:t>opplever</a:t>
            </a:r>
            <a:r>
              <a:rPr lang="en-US" sz="1600" baseline="0" dirty="0" smtClean="0"/>
              <a:t> Gudrun </a:t>
            </a:r>
            <a:r>
              <a:rPr lang="en-US" sz="1600" baseline="0" dirty="0" err="1" smtClean="0"/>
              <a:t>som</a:t>
            </a:r>
            <a:r>
              <a:rPr lang="en-US" sz="1600" baseline="0" dirty="0" smtClean="0"/>
              <a:t> </a:t>
            </a:r>
            <a:r>
              <a:rPr lang="en-US" sz="1600" baseline="0" dirty="0" err="1" smtClean="0"/>
              <a:t>litt</a:t>
            </a:r>
            <a:r>
              <a:rPr lang="en-US" sz="1600" baseline="0" dirty="0" smtClean="0"/>
              <a:t> </a:t>
            </a:r>
            <a:r>
              <a:rPr lang="en-US" sz="1600" baseline="0" dirty="0" err="1" smtClean="0"/>
              <a:t>mer</a:t>
            </a:r>
            <a:r>
              <a:rPr lang="en-US" sz="1600" baseline="0" dirty="0" smtClean="0"/>
              <a:t> </a:t>
            </a:r>
            <a:r>
              <a:rPr lang="en-US" sz="1600" baseline="0" dirty="0" err="1" smtClean="0"/>
              <a:t>forvirret</a:t>
            </a:r>
            <a:r>
              <a:rPr lang="en-US" sz="1600" baseline="0" dirty="0" smtClean="0"/>
              <a:t> </a:t>
            </a:r>
            <a:r>
              <a:rPr lang="en-US" sz="1600" baseline="0" dirty="0" err="1" smtClean="0"/>
              <a:t>enn</a:t>
            </a:r>
            <a:r>
              <a:rPr lang="en-US" sz="1600" baseline="0" dirty="0" smtClean="0"/>
              <a:t> </a:t>
            </a:r>
            <a:r>
              <a:rPr lang="en-US" sz="1600" baseline="0" dirty="0" err="1" smtClean="0"/>
              <a:t>vanlig</a:t>
            </a:r>
            <a:r>
              <a:rPr lang="en-US" sz="1600" baseline="0" dirty="0" smtClean="0"/>
              <a:t>. Hun </a:t>
            </a:r>
            <a:r>
              <a:rPr lang="en-US" sz="1600" baseline="0" dirty="0" err="1" smtClean="0"/>
              <a:t>spør</a:t>
            </a:r>
            <a:r>
              <a:rPr lang="en-US" sz="1600" baseline="0" dirty="0" smtClean="0"/>
              <a:t> </a:t>
            </a:r>
            <a:r>
              <a:rPr lang="en-US" sz="1600" baseline="0" dirty="0" err="1" smtClean="0"/>
              <a:t>litt</a:t>
            </a:r>
            <a:r>
              <a:rPr lang="en-US" sz="1600" baseline="0" dirty="0" smtClean="0"/>
              <a:t> om de </a:t>
            </a:r>
            <a:r>
              <a:rPr lang="en-US" sz="1600" baseline="0" dirty="0" err="1" smtClean="0"/>
              <a:t>samme</a:t>
            </a:r>
            <a:r>
              <a:rPr lang="en-US" sz="1600" baseline="0" dirty="0" smtClean="0"/>
              <a:t> </a:t>
            </a:r>
            <a:r>
              <a:rPr lang="en-US" sz="1600" baseline="0" dirty="0" err="1" smtClean="0"/>
              <a:t>tingene</a:t>
            </a:r>
            <a:r>
              <a:rPr lang="en-US" sz="1600" baseline="0" dirty="0" smtClean="0"/>
              <a:t> </a:t>
            </a:r>
            <a:r>
              <a:rPr lang="en-US" sz="1600" baseline="0" dirty="0" err="1" smtClean="0"/>
              <a:t>og</a:t>
            </a:r>
            <a:r>
              <a:rPr lang="en-US" sz="1600" baseline="0" dirty="0" smtClean="0"/>
              <a:t> </a:t>
            </a:r>
            <a:r>
              <a:rPr lang="en-US" sz="1600" baseline="0" dirty="0" err="1" smtClean="0"/>
              <a:t>klarer</a:t>
            </a:r>
            <a:r>
              <a:rPr lang="en-US" sz="1600" baseline="0" dirty="0" smtClean="0"/>
              <a:t> </a:t>
            </a:r>
            <a:r>
              <a:rPr lang="en-US" sz="1600" baseline="0" dirty="0" err="1" smtClean="0"/>
              <a:t>ikke</a:t>
            </a:r>
            <a:r>
              <a:rPr lang="en-US" sz="1600" baseline="0" dirty="0" smtClean="0"/>
              <a:t> å </a:t>
            </a:r>
            <a:r>
              <a:rPr lang="en-US" sz="1600" baseline="0" dirty="0" err="1" smtClean="0"/>
              <a:t>gjøre</a:t>
            </a:r>
            <a:r>
              <a:rPr lang="en-US" sz="1600" baseline="0" dirty="0" smtClean="0"/>
              <a:t> </a:t>
            </a:r>
            <a:r>
              <a:rPr lang="en-US" sz="1600" baseline="0" dirty="0" err="1" smtClean="0"/>
              <a:t>rede</a:t>
            </a:r>
            <a:r>
              <a:rPr lang="en-US" sz="1600" baseline="0" dirty="0" smtClean="0"/>
              <a:t> for </a:t>
            </a:r>
            <a:r>
              <a:rPr lang="en-US" sz="1600" baseline="0" dirty="0" err="1" smtClean="0"/>
              <a:t>hva</a:t>
            </a:r>
            <a:r>
              <a:rPr lang="en-US" sz="1600" baseline="0" dirty="0" smtClean="0"/>
              <a:t> </a:t>
            </a:r>
            <a:r>
              <a:rPr lang="en-US" sz="1600" baseline="0" dirty="0" err="1" smtClean="0"/>
              <a:t>som</a:t>
            </a:r>
            <a:r>
              <a:rPr lang="en-US" sz="1600" baseline="0" dirty="0" smtClean="0"/>
              <a:t> </a:t>
            </a:r>
            <a:r>
              <a:rPr lang="en-US" sz="1600" baseline="0" dirty="0" err="1" smtClean="0"/>
              <a:t>har</a:t>
            </a:r>
            <a:r>
              <a:rPr lang="en-US" sz="1600" baseline="0" dirty="0" smtClean="0"/>
              <a:t> </a:t>
            </a:r>
            <a:r>
              <a:rPr lang="en-US" sz="1600" baseline="0" dirty="0" err="1" smtClean="0"/>
              <a:t>skjedd</a:t>
            </a:r>
            <a:r>
              <a:rPr lang="en-US" sz="1600" baseline="0" dirty="0" smtClean="0"/>
              <a:t>. </a:t>
            </a:r>
            <a:r>
              <a:rPr lang="en-US" sz="1600" baseline="0" dirty="0" err="1" smtClean="0"/>
              <a:t>Dette</a:t>
            </a:r>
            <a:r>
              <a:rPr lang="en-US" sz="1600" baseline="0" dirty="0" smtClean="0"/>
              <a:t> </a:t>
            </a:r>
            <a:r>
              <a:rPr lang="en-US" sz="1600" baseline="0" dirty="0" err="1" smtClean="0"/>
              <a:t>er</a:t>
            </a:r>
            <a:r>
              <a:rPr lang="en-US" sz="1600" baseline="0" dirty="0" smtClean="0"/>
              <a:t> </a:t>
            </a:r>
            <a:r>
              <a:rPr lang="en-US" sz="1600" baseline="0" dirty="0" err="1" smtClean="0"/>
              <a:t>ikke</a:t>
            </a:r>
            <a:r>
              <a:rPr lang="en-US" sz="1600" baseline="0" dirty="0" smtClean="0"/>
              <a:t> </a:t>
            </a:r>
            <a:r>
              <a:rPr lang="en-US" sz="1600" baseline="0" dirty="0" err="1" smtClean="0"/>
              <a:t>slik</a:t>
            </a:r>
            <a:r>
              <a:rPr lang="en-US" sz="1600" baseline="0" dirty="0" smtClean="0"/>
              <a:t> </a:t>
            </a:r>
            <a:r>
              <a:rPr lang="en-US" sz="1600" baseline="0" dirty="0" err="1" smtClean="0"/>
              <a:t>hun</a:t>
            </a:r>
            <a:r>
              <a:rPr lang="en-US" sz="1600" baseline="0" dirty="0" smtClean="0"/>
              <a:t> </a:t>
            </a:r>
            <a:r>
              <a:rPr lang="en-US" sz="1600" baseline="0" dirty="0" err="1" smtClean="0"/>
              <a:t>vanligvis</a:t>
            </a:r>
            <a:r>
              <a:rPr lang="en-US" sz="1600" baseline="0" dirty="0" smtClean="0"/>
              <a:t> </a:t>
            </a:r>
            <a:r>
              <a:rPr lang="en-US" sz="1600" baseline="0" dirty="0" err="1" smtClean="0"/>
              <a:t>er</a:t>
            </a:r>
            <a:r>
              <a:rPr lang="en-US" sz="1600" baseline="0" dirty="0" smtClean="0"/>
              <a:t>. Du </a:t>
            </a:r>
            <a:r>
              <a:rPr lang="en-US" sz="1600" baseline="0" dirty="0" err="1" smtClean="0"/>
              <a:t>sjekker</a:t>
            </a:r>
            <a:r>
              <a:rPr lang="en-US" sz="1600" baseline="0" dirty="0" smtClean="0"/>
              <a:t> </a:t>
            </a:r>
            <a:r>
              <a:rPr lang="en-US" sz="1600" baseline="0" dirty="0" err="1" smtClean="0"/>
              <a:t>førlighet</a:t>
            </a:r>
            <a:r>
              <a:rPr lang="en-US" sz="1600" baseline="0" dirty="0" smtClean="0"/>
              <a:t> </a:t>
            </a:r>
            <a:r>
              <a:rPr lang="en-US" sz="1600" baseline="0" dirty="0" err="1" smtClean="0"/>
              <a:t>i</a:t>
            </a:r>
            <a:r>
              <a:rPr lang="en-US" sz="1600" baseline="0" dirty="0" smtClean="0"/>
              <a:t> </a:t>
            </a:r>
            <a:r>
              <a:rPr lang="en-US" sz="1600" baseline="0" dirty="0" err="1" smtClean="0"/>
              <a:t>armer</a:t>
            </a:r>
            <a:r>
              <a:rPr lang="en-US" sz="1600" baseline="0" dirty="0" smtClean="0"/>
              <a:t> – </a:t>
            </a:r>
            <a:r>
              <a:rPr lang="en-US" sz="1600" baseline="0" dirty="0" err="1" smtClean="0"/>
              <a:t>det</a:t>
            </a:r>
            <a:r>
              <a:rPr lang="en-US" sz="1600" baseline="0" dirty="0" smtClean="0"/>
              <a:t> </a:t>
            </a:r>
            <a:r>
              <a:rPr lang="en-US" sz="1600" baseline="0" dirty="0" err="1" smtClean="0"/>
              <a:t>kjennes</a:t>
            </a:r>
            <a:r>
              <a:rPr lang="en-US" sz="1600" baseline="0" dirty="0" smtClean="0"/>
              <a:t> </a:t>
            </a:r>
            <a:r>
              <a:rPr lang="en-US" sz="1600" baseline="0" dirty="0" err="1" smtClean="0"/>
              <a:t>likt</a:t>
            </a:r>
            <a:r>
              <a:rPr lang="en-US" sz="1600" baseline="0" dirty="0" smtClean="0"/>
              <a:t> </a:t>
            </a:r>
            <a:r>
              <a:rPr lang="en-US" sz="1600" baseline="0" dirty="0" err="1" smtClean="0"/>
              <a:t>ut</a:t>
            </a:r>
            <a:r>
              <a:rPr lang="en-US" sz="1600" baseline="0" dirty="0" smtClean="0"/>
              <a:t> </a:t>
            </a:r>
            <a:r>
              <a:rPr lang="en-US" sz="1600" baseline="0" dirty="0" err="1" smtClean="0"/>
              <a:t>på</a:t>
            </a:r>
            <a:r>
              <a:rPr lang="en-US" sz="1600" baseline="0" dirty="0" smtClean="0"/>
              <a:t> </a:t>
            </a:r>
            <a:r>
              <a:rPr lang="en-US" sz="1600" baseline="0" dirty="0" err="1" smtClean="0"/>
              <a:t>begge</a:t>
            </a:r>
            <a:r>
              <a:rPr lang="en-US" sz="1600" baseline="0" dirty="0" smtClean="0"/>
              <a:t> sider. </a:t>
            </a:r>
            <a:endParaRPr lang="en-US" sz="1600" dirty="0" smtClean="0"/>
          </a:p>
          <a:p>
            <a:pPr marL="0" marR="0" lvl="0" indent="0" algn="l" defTabSz="1218987" rtl="0" eaLnBrk="1" fontAlgn="auto" latinLnBrk="0" hangingPunct="1">
              <a:lnSpc>
                <a:spcPct val="100000"/>
              </a:lnSpc>
              <a:spcBef>
                <a:spcPts val="0"/>
              </a:spcBef>
              <a:spcAft>
                <a:spcPts val="0"/>
              </a:spcAft>
              <a:buClrTx/>
              <a:buSzTx/>
              <a:buFontTx/>
              <a:buNone/>
              <a:tabLst/>
              <a:defRPr/>
            </a:pPr>
            <a:r>
              <a:rPr lang="en-US" sz="1600" dirty="0" smtClean="0"/>
              <a:t>E:</a:t>
            </a:r>
            <a:r>
              <a:rPr lang="en-US" sz="1600" baseline="0" dirty="0" smtClean="0"/>
              <a:t> </a:t>
            </a:r>
            <a:r>
              <a:rPr lang="en-US" sz="1600" dirty="0" smtClean="0"/>
              <a:t> </a:t>
            </a:r>
            <a:r>
              <a:rPr lang="en-US" sz="1600" dirty="0" err="1" smtClean="0"/>
              <a:t>Tp</a:t>
            </a:r>
            <a:r>
              <a:rPr lang="en-US" sz="1600" dirty="0" smtClean="0"/>
              <a:t> 36,9. Du </a:t>
            </a:r>
            <a:r>
              <a:rPr lang="en-US" sz="1600" dirty="0" err="1" smtClean="0"/>
              <a:t>klemmer</a:t>
            </a:r>
            <a:r>
              <a:rPr lang="en-US" sz="1600" baseline="0" dirty="0" smtClean="0"/>
              <a:t> </a:t>
            </a:r>
            <a:r>
              <a:rPr lang="en-US" sz="1600" baseline="0" dirty="0" err="1" smtClean="0"/>
              <a:t>på</a:t>
            </a:r>
            <a:r>
              <a:rPr lang="en-US" sz="1600" baseline="0" dirty="0" smtClean="0"/>
              <a:t> </a:t>
            </a:r>
            <a:r>
              <a:rPr lang="en-US" sz="1600" baseline="0" dirty="0" err="1" smtClean="0"/>
              <a:t>armer</a:t>
            </a:r>
            <a:r>
              <a:rPr lang="en-US" sz="1600" baseline="0" dirty="0" smtClean="0"/>
              <a:t> </a:t>
            </a:r>
            <a:r>
              <a:rPr lang="en-US" sz="1600" baseline="0" dirty="0" err="1" smtClean="0"/>
              <a:t>og</a:t>
            </a:r>
            <a:r>
              <a:rPr lang="en-US" sz="1600" baseline="0" dirty="0" smtClean="0"/>
              <a:t> ben. </a:t>
            </a:r>
            <a:r>
              <a:rPr lang="en-US" sz="1600" baseline="0" dirty="0" err="1" smtClean="0"/>
              <a:t>Fortsatt</a:t>
            </a:r>
            <a:r>
              <a:rPr lang="en-US" sz="1600" baseline="0" dirty="0" smtClean="0"/>
              <a:t> bare </a:t>
            </a:r>
            <a:r>
              <a:rPr lang="en-US" sz="1600" baseline="0" dirty="0" err="1" smtClean="0"/>
              <a:t>høyre</a:t>
            </a:r>
            <a:r>
              <a:rPr lang="en-US" sz="1600" baseline="0" dirty="0" smtClean="0"/>
              <a:t> overarm </a:t>
            </a:r>
            <a:r>
              <a:rPr lang="en-US" sz="1600" baseline="0" dirty="0" err="1" smtClean="0"/>
              <a:t>som</a:t>
            </a:r>
            <a:r>
              <a:rPr lang="en-US" sz="1600" baseline="0" dirty="0" smtClean="0"/>
              <a:t> </a:t>
            </a:r>
            <a:r>
              <a:rPr lang="en-US" sz="1600" baseline="0" dirty="0" err="1" smtClean="0"/>
              <a:t>er</a:t>
            </a:r>
            <a:r>
              <a:rPr lang="en-US" sz="1600" baseline="0" dirty="0" smtClean="0"/>
              <a:t> </a:t>
            </a:r>
            <a:r>
              <a:rPr lang="en-US" sz="1600" baseline="0" dirty="0" err="1" smtClean="0"/>
              <a:t>smertefull</a:t>
            </a:r>
            <a:r>
              <a:rPr lang="en-US" sz="1600" baseline="0" dirty="0" smtClean="0"/>
              <a:t>. </a:t>
            </a:r>
            <a:r>
              <a:rPr lang="en-US" sz="1600" baseline="0" dirty="0" err="1" smtClean="0"/>
              <a:t>Når</a:t>
            </a:r>
            <a:r>
              <a:rPr lang="en-US" sz="1600" baseline="0" dirty="0" smtClean="0"/>
              <a:t> du </a:t>
            </a:r>
            <a:r>
              <a:rPr lang="en-US" sz="1600" baseline="0" dirty="0" err="1" smtClean="0"/>
              <a:t>får</a:t>
            </a:r>
            <a:r>
              <a:rPr lang="en-US" sz="1600" baseline="0" dirty="0" smtClean="0"/>
              <a:t> </a:t>
            </a:r>
            <a:r>
              <a:rPr lang="en-US" sz="1600" baseline="0" dirty="0" err="1" smtClean="0"/>
              <a:t>opp</a:t>
            </a:r>
            <a:r>
              <a:rPr lang="en-US" sz="1600" baseline="0" dirty="0" smtClean="0"/>
              <a:t> </a:t>
            </a:r>
            <a:r>
              <a:rPr lang="en-US" sz="1600" baseline="0" dirty="0" err="1" smtClean="0"/>
              <a:t>armen</a:t>
            </a:r>
            <a:r>
              <a:rPr lang="en-US" sz="1600" baseline="0" dirty="0" smtClean="0"/>
              <a:t> </a:t>
            </a:r>
            <a:r>
              <a:rPr lang="en-US" sz="1600" baseline="0" dirty="0" err="1" smtClean="0"/>
              <a:t>ser</a:t>
            </a:r>
            <a:r>
              <a:rPr lang="en-US" sz="1600" baseline="0" dirty="0" smtClean="0"/>
              <a:t> du at </a:t>
            </a:r>
            <a:r>
              <a:rPr lang="en-US" sz="1600" baseline="0" dirty="0" err="1" smtClean="0"/>
              <a:t>overarmen</a:t>
            </a:r>
            <a:r>
              <a:rPr lang="en-US" sz="1600" baseline="0" dirty="0" smtClean="0"/>
              <a:t> star I </a:t>
            </a:r>
            <a:r>
              <a:rPr lang="en-US" sz="1600" baseline="0" dirty="0" err="1" smtClean="0"/>
              <a:t>en</a:t>
            </a:r>
            <a:r>
              <a:rPr lang="en-US" sz="1600" baseline="0" dirty="0" smtClean="0"/>
              <a:t> </a:t>
            </a:r>
            <a:r>
              <a:rPr lang="en-US" sz="1600" baseline="0" dirty="0" err="1" smtClean="0"/>
              <a:t>unaturlig</a:t>
            </a:r>
            <a:r>
              <a:rPr lang="en-US" sz="1600" baseline="0" dirty="0" smtClean="0"/>
              <a:t> stilling. Du </a:t>
            </a:r>
            <a:r>
              <a:rPr lang="en-US" sz="1600" baseline="0" dirty="0" err="1" smtClean="0"/>
              <a:t>finner</a:t>
            </a:r>
            <a:r>
              <a:rPr lang="en-US" sz="1600" baseline="0" dirty="0" smtClean="0"/>
              <a:t> </a:t>
            </a:r>
            <a:r>
              <a:rPr lang="en-US" sz="1600" baseline="0" dirty="0" err="1" smtClean="0"/>
              <a:t>en</a:t>
            </a:r>
            <a:r>
              <a:rPr lang="en-US" sz="1600" baseline="0" dirty="0" smtClean="0"/>
              <a:t> </a:t>
            </a:r>
            <a:r>
              <a:rPr lang="en-US" sz="1600" baseline="0" dirty="0" err="1" smtClean="0"/>
              <a:t>pute</a:t>
            </a:r>
            <a:r>
              <a:rPr lang="en-US" sz="1600" baseline="0" dirty="0" smtClean="0"/>
              <a:t> </a:t>
            </a:r>
            <a:r>
              <a:rPr lang="en-US" sz="1600" baseline="0" dirty="0" err="1" smtClean="0"/>
              <a:t>og</a:t>
            </a:r>
            <a:r>
              <a:rPr lang="en-US" sz="1600" baseline="0" dirty="0" smtClean="0"/>
              <a:t> </a:t>
            </a:r>
            <a:r>
              <a:rPr lang="en-US" sz="1600" baseline="0" dirty="0" err="1" smtClean="0"/>
              <a:t>stabiliserer</a:t>
            </a:r>
            <a:r>
              <a:rPr lang="en-US" sz="1600" baseline="0" dirty="0" smtClean="0"/>
              <a:t> </a:t>
            </a:r>
            <a:r>
              <a:rPr lang="en-US" sz="1600" baseline="0" dirty="0" err="1" smtClean="0"/>
              <a:t>armen</a:t>
            </a:r>
            <a:r>
              <a:rPr lang="en-US" sz="1600" baseline="0" dirty="0" smtClean="0"/>
              <a:t> </a:t>
            </a:r>
            <a:r>
              <a:rPr lang="en-US" sz="1600" baseline="0" dirty="0" err="1" smtClean="0"/>
              <a:t>hennes</a:t>
            </a:r>
            <a:r>
              <a:rPr lang="en-US" sz="1600" baseline="0" dirty="0" smtClean="0"/>
              <a:t> I </a:t>
            </a:r>
            <a:r>
              <a:rPr lang="en-US" sz="1600" baseline="0" dirty="0" err="1" smtClean="0"/>
              <a:t>en</a:t>
            </a:r>
            <a:r>
              <a:rPr lang="en-US" sz="1600" baseline="0" dirty="0" smtClean="0"/>
              <a:t> </a:t>
            </a:r>
            <a:r>
              <a:rPr lang="en-US" sz="1600" baseline="0" dirty="0" err="1" smtClean="0"/>
              <a:t>mer</a:t>
            </a:r>
            <a:r>
              <a:rPr lang="en-US" sz="1600" baseline="0" dirty="0" smtClean="0"/>
              <a:t> </a:t>
            </a:r>
            <a:r>
              <a:rPr lang="en-US" sz="1600" baseline="0" dirty="0" err="1" smtClean="0"/>
              <a:t>behagelig</a:t>
            </a:r>
            <a:r>
              <a:rPr lang="en-US" sz="1600" baseline="0" dirty="0" smtClean="0"/>
              <a:t> stilling </a:t>
            </a:r>
            <a:r>
              <a:rPr lang="en-US" sz="1600" baseline="0" dirty="0" err="1" smtClean="0"/>
              <a:t>og</a:t>
            </a:r>
            <a:r>
              <a:rPr lang="en-US" sz="1600" baseline="0" dirty="0" smtClean="0"/>
              <a:t> </a:t>
            </a:r>
            <a:r>
              <a:rPr lang="en-US" sz="1600" baseline="0" dirty="0" err="1" smtClean="0"/>
              <a:t>legger</a:t>
            </a:r>
            <a:r>
              <a:rPr lang="en-US" sz="1600" baseline="0" dirty="0" smtClean="0"/>
              <a:t> </a:t>
            </a:r>
            <a:r>
              <a:rPr lang="en-US" sz="1600" baseline="0" dirty="0" err="1" smtClean="0"/>
              <a:t>en</a:t>
            </a:r>
            <a:r>
              <a:rPr lang="en-US" sz="1600" baseline="0" dirty="0" smtClean="0"/>
              <a:t> dyne over </a:t>
            </a:r>
            <a:r>
              <a:rPr lang="en-US" sz="1600" baseline="0" dirty="0" err="1" smtClean="0"/>
              <a:t>henne</a:t>
            </a:r>
            <a:r>
              <a:rPr lang="en-US" sz="1600" baseline="0" dirty="0" smtClean="0"/>
              <a:t>. Du </a:t>
            </a:r>
            <a:r>
              <a:rPr lang="en-US" sz="1600" baseline="0" dirty="0" err="1" smtClean="0"/>
              <a:t>spør</a:t>
            </a:r>
            <a:r>
              <a:rPr lang="en-US" sz="1600" baseline="0" dirty="0" smtClean="0"/>
              <a:t> om </a:t>
            </a:r>
            <a:r>
              <a:rPr lang="en-US" sz="1600" baseline="0" dirty="0" err="1" smtClean="0"/>
              <a:t>smerteskalaen</a:t>
            </a:r>
            <a:r>
              <a:rPr lang="en-US" sz="1600" baseline="0" dirty="0" smtClean="0"/>
              <a:t> </a:t>
            </a:r>
            <a:r>
              <a:rPr lang="en-US" sz="1600" baseline="0" dirty="0" err="1" smtClean="0"/>
              <a:t>og</a:t>
            </a:r>
            <a:r>
              <a:rPr lang="en-US" sz="1600" baseline="0" dirty="0" smtClean="0"/>
              <a:t> </a:t>
            </a:r>
            <a:r>
              <a:rPr lang="en-US" sz="1600" baseline="0" dirty="0" err="1" smtClean="0"/>
              <a:t>får</a:t>
            </a:r>
            <a:r>
              <a:rPr lang="en-US" sz="1600" baseline="0" dirty="0" smtClean="0"/>
              <a:t> </a:t>
            </a:r>
            <a:r>
              <a:rPr lang="en-US" sz="1600" baseline="0" dirty="0" err="1" smtClean="0"/>
              <a:t>til</a:t>
            </a:r>
            <a:r>
              <a:rPr lang="en-US" sz="1600" baseline="0" dirty="0" smtClean="0"/>
              <a:t> </a:t>
            </a:r>
            <a:r>
              <a:rPr lang="en-US" sz="1600" baseline="0" dirty="0" err="1" smtClean="0"/>
              <a:t>svar</a:t>
            </a:r>
            <a:r>
              <a:rPr lang="en-US" sz="1600" baseline="0" dirty="0" smtClean="0"/>
              <a:t> at den </a:t>
            </a:r>
            <a:r>
              <a:rPr lang="en-US" sz="1600" baseline="0" dirty="0" err="1" smtClean="0"/>
              <a:t>armen</a:t>
            </a:r>
            <a:r>
              <a:rPr lang="en-US" sz="1600" baseline="0" dirty="0" smtClean="0"/>
              <a:t> </a:t>
            </a:r>
            <a:r>
              <a:rPr lang="en-US" sz="1600" baseline="0" dirty="0" err="1" smtClean="0"/>
              <a:t>er</a:t>
            </a:r>
            <a:r>
              <a:rPr lang="en-US" sz="1600" baseline="0" dirty="0" smtClean="0"/>
              <a:t> </a:t>
            </a:r>
            <a:r>
              <a:rPr lang="en-US" sz="1600" baseline="0" dirty="0" err="1" smtClean="0"/>
              <a:t>på</a:t>
            </a:r>
            <a:r>
              <a:rPr lang="en-US" sz="1600" baseline="0" dirty="0" smtClean="0"/>
              <a:t> 8-9. Du </a:t>
            </a:r>
            <a:r>
              <a:rPr lang="en-US" sz="1600" baseline="0" dirty="0" err="1" smtClean="0"/>
              <a:t>spør</a:t>
            </a:r>
            <a:r>
              <a:rPr lang="en-US" sz="1600" baseline="0" dirty="0" smtClean="0"/>
              <a:t> om </a:t>
            </a:r>
            <a:r>
              <a:rPr lang="en-US" sz="1600" baseline="0" dirty="0" err="1" smtClean="0"/>
              <a:t>hodet</a:t>
            </a:r>
            <a:r>
              <a:rPr lang="en-US" sz="1600" baseline="0" dirty="0" smtClean="0"/>
              <a:t> </a:t>
            </a:r>
            <a:r>
              <a:rPr lang="en-US" sz="1600" baseline="0" dirty="0" err="1" smtClean="0"/>
              <a:t>og</a:t>
            </a:r>
            <a:r>
              <a:rPr lang="en-US" sz="1600" baseline="0" dirty="0" smtClean="0"/>
              <a:t> </a:t>
            </a:r>
            <a:r>
              <a:rPr lang="en-US" sz="1600" baseline="0" dirty="0" err="1" smtClean="0"/>
              <a:t>nakken</a:t>
            </a:r>
            <a:r>
              <a:rPr lang="en-US" sz="1600" baseline="0" dirty="0" smtClean="0"/>
              <a:t>, men </a:t>
            </a:r>
            <a:r>
              <a:rPr lang="en-US" sz="1600" baseline="0" dirty="0" err="1" smtClean="0"/>
              <a:t>hun</a:t>
            </a:r>
            <a:r>
              <a:rPr lang="en-US" sz="1600" baseline="0" dirty="0" smtClean="0"/>
              <a:t> </a:t>
            </a:r>
            <a:r>
              <a:rPr lang="en-US" sz="1600" baseline="0" dirty="0" err="1" smtClean="0"/>
              <a:t>synes</a:t>
            </a:r>
            <a:r>
              <a:rPr lang="en-US" sz="1600" baseline="0" dirty="0" smtClean="0"/>
              <a:t> </a:t>
            </a:r>
            <a:r>
              <a:rPr lang="en-US" sz="1600" baseline="0" dirty="0" err="1" smtClean="0"/>
              <a:t>armen</a:t>
            </a:r>
            <a:r>
              <a:rPr lang="en-US" sz="1600" baseline="0" dirty="0" smtClean="0"/>
              <a:t> </a:t>
            </a:r>
            <a:r>
              <a:rPr lang="en-US" sz="1600" baseline="0" dirty="0" err="1" smtClean="0"/>
              <a:t>er</a:t>
            </a:r>
            <a:r>
              <a:rPr lang="en-US" sz="1600" baseline="0" dirty="0" smtClean="0"/>
              <a:t> </a:t>
            </a:r>
            <a:r>
              <a:rPr lang="en-US" sz="1600" baseline="0" dirty="0" err="1" smtClean="0"/>
              <a:t>absolutt</a:t>
            </a:r>
            <a:r>
              <a:rPr lang="en-US" sz="1600" baseline="0" dirty="0" smtClean="0"/>
              <a:t> </a:t>
            </a:r>
            <a:r>
              <a:rPr lang="en-US" sz="1600" baseline="0" dirty="0" err="1" smtClean="0"/>
              <a:t>værst</a:t>
            </a:r>
            <a:r>
              <a:rPr lang="en-US" sz="1600" baseline="0" dirty="0" smtClean="0"/>
              <a:t>. Du </a:t>
            </a:r>
            <a:r>
              <a:rPr lang="en-US" sz="1600" baseline="0" dirty="0" err="1" smtClean="0"/>
              <a:t>finner</a:t>
            </a:r>
            <a:r>
              <a:rPr lang="en-US" sz="1600" baseline="0" dirty="0" smtClean="0"/>
              <a:t> </a:t>
            </a:r>
            <a:r>
              <a:rPr lang="en-US" sz="1600" baseline="0" dirty="0" err="1" smtClean="0"/>
              <a:t>paracet</a:t>
            </a:r>
            <a:r>
              <a:rPr lang="en-US" sz="1600" baseline="0" dirty="0" smtClean="0"/>
              <a:t> </a:t>
            </a:r>
            <a:r>
              <a:rPr lang="en-US" sz="1600" baseline="0" dirty="0" err="1" smtClean="0"/>
              <a:t>i</a:t>
            </a:r>
            <a:r>
              <a:rPr lang="en-US" sz="1600" baseline="0" dirty="0" smtClean="0"/>
              <a:t> </a:t>
            </a:r>
            <a:r>
              <a:rPr lang="en-US" sz="1600" baseline="0" dirty="0" err="1" smtClean="0"/>
              <a:t>kjøleskapet</a:t>
            </a:r>
            <a:r>
              <a:rPr lang="en-US" sz="1600" baseline="0" dirty="0" smtClean="0"/>
              <a:t> </a:t>
            </a:r>
            <a:r>
              <a:rPr lang="en-US" sz="1600" baseline="0" dirty="0" err="1" smtClean="0"/>
              <a:t>hennes</a:t>
            </a:r>
            <a:r>
              <a:rPr lang="en-US" sz="1600" baseline="0" dirty="0" smtClean="0"/>
              <a:t> </a:t>
            </a:r>
            <a:r>
              <a:rPr lang="en-US" sz="1600" baseline="0" dirty="0" err="1" smtClean="0"/>
              <a:t>som</a:t>
            </a:r>
            <a:r>
              <a:rPr lang="en-US" sz="1600" baseline="0" dirty="0" smtClean="0"/>
              <a:t> </a:t>
            </a:r>
            <a:r>
              <a:rPr lang="en-US" sz="1600" baseline="0" dirty="0" err="1" smtClean="0"/>
              <a:t>hun</a:t>
            </a:r>
            <a:r>
              <a:rPr lang="en-US" sz="1600" baseline="0" dirty="0" smtClean="0"/>
              <a:t> </a:t>
            </a:r>
            <a:r>
              <a:rPr lang="en-US" sz="1600" baseline="0" dirty="0" err="1" smtClean="0"/>
              <a:t>klarer</a:t>
            </a:r>
            <a:r>
              <a:rPr lang="en-US" sz="1600" baseline="0" dirty="0" smtClean="0"/>
              <a:t> å </a:t>
            </a:r>
            <a:r>
              <a:rPr lang="en-US" sz="1600" baseline="0" dirty="0" err="1" smtClean="0"/>
              <a:t>få</a:t>
            </a:r>
            <a:r>
              <a:rPr lang="en-US" sz="1600" baseline="0" dirty="0" smtClean="0"/>
              <a:t> I </a:t>
            </a:r>
            <a:r>
              <a:rPr lang="en-US" sz="1600" baseline="0" dirty="0" err="1" smtClean="0"/>
              <a:t>seg</a:t>
            </a:r>
            <a:r>
              <a:rPr lang="en-US" sz="1600" baseline="0" dirty="0" smtClean="0"/>
              <a:t>. </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sz="1600" baseline="0" dirty="0" err="1" smtClean="0"/>
              <a:t>Informerer</a:t>
            </a:r>
            <a:r>
              <a:rPr lang="en-US" sz="1600" baseline="0" dirty="0" smtClean="0"/>
              <a:t> om at </a:t>
            </a:r>
            <a:r>
              <a:rPr lang="en-US" sz="1600" baseline="0" dirty="0" err="1" smtClean="0"/>
              <a:t>ambulansen</a:t>
            </a:r>
            <a:r>
              <a:rPr lang="en-US" sz="1600" baseline="0" dirty="0" smtClean="0"/>
              <a:t> </a:t>
            </a:r>
            <a:r>
              <a:rPr lang="en-US" sz="1600" baseline="0" dirty="0" err="1" smtClean="0"/>
              <a:t>snart</a:t>
            </a:r>
            <a:r>
              <a:rPr lang="en-US" sz="1600" baseline="0" dirty="0" smtClean="0"/>
              <a:t> </a:t>
            </a:r>
            <a:r>
              <a:rPr lang="en-US" sz="1600" baseline="0" dirty="0" err="1" smtClean="0"/>
              <a:t>er</a:t>
            </a:r>
            <a:r>
              <a:rPr lang="en-US" sz="1600" baseline="0" dirty="0" smtClean="0"/>
              <a:t> her </a:t>
            </a:r>
            <a:r>
              <a:rPr lang="en-US" sz="1600" baseline="0" dirty="0" err="1" smtClean="0"/>
              <a:t>og</a:t>
            </a:r>
            <a:r>
              <a:rPr lang="en-US" sz="1600" baseline="0" dirty="0" smtClean="0"/>
              <a:t> </a:t>
            </a:r>
            <a:r>
              <a:rPr lang="en-US" sz="1600" baseline="0" dirty="0" err="1" smtClean="0"/>
              <a:t>fyller</a:t>
            </a:r>
            <a:r>
              <a:rPr lang="en-US" sz="1600" baseline="0" dirty="0" smtClean="0"/>
              <a:t> </a:t>
            </a:r>
            <a:r>
              <a:rPr lang="en-US" sz="1600" baseline="0" dirty="0" err="1" smtClean="0"/>
              <a:t>ut</a:t>
            </a:r>
            <a:r>
              <a:rPr lang="en-US" sz="1600" baseline="0" dirty="0" smtClean="0"/>
              <a:t> </a:t>
            </a:r>
            <a:r>
              <a:rPr lang="en-US" sz="1600" baseline="0" dirty="0" err="1" smtClean="0"/>
              <a:t>akuttskjemaet</a:t>
            </a:r>
            <a:r>
              <a:rPr lang="en-US" sz="1600" baseline="0" dirty="0" smtClean="0"/>
              <a:t>.</a:t>
            </a:r>
            <a:endParaRPr lang="en-US" sz="1600" dirty="0" smtClean="0"/>
          </a:p>
          <a:p>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28</a:t>
            </a:fld>
            <a:endParaRPr lang="nb-NO"/>
          </a:p>
        </p:txBody>
      </p:sp>
    </p:spTree>
    <p:extLst>
      <p:ext uri="{BB962C8B-B14F-4D97-AF65-F5344CB8AC3E}">
        <p14:creationId xmlns:p14="http://schemas.microsoft.com/office/powerpoint/2010/main" val="1105459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06334" indent="-114277" defTabSz="457109">
              <a:spcBef>
                <a:spcPts val="1900"/>
              </a:spcBef>
              <a:defRPr sz="3120"/>
            </a:pPr>
            <a:endParaRPr lang="en-US" sz="1600" dirty="0" smtClean="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29</a:t>
            </a:fld>
            <a:endParaRPr lang="nb-NO"/>
          </a:p>
        </p:txBody>
      </p:sp>
    </p:spTree>
    <p:extLst>
      <p:ext uri="{BB962C8B-B14F-4D97-AF65-F5344CB8AC3E}">
        <p14:creationId xmlns:p14="http://schemas.microsoft.com/office/powerpoint/2010/main" val="3735798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I eksempelet om 100 åringen kunne han føres tilbake til</a:t>
            </a:r>
            <a:r>
              <a:rPr lang="nb-NO" baseline="0" dirty="0" smtClean="0"/>
              <a:t> </a:t>
            </a:r>
            <a:r>
              <a:rPr lang="nb-NO" baseline="0" dirty="0" err="1" smtClean="0"/>
              <a:t>sykehjememet</a:t>
            </a:r>
            <a:r>
              <a:rPr lang="nb-NO" baseline="0" dirty="0" smtClean="0"/>
              <a:t> med svar om alle skadene han hadde </a:t>
            </a:r>
            <a:r>
              <a:rPr lang="nb-NO" baseline="0" dirty="0" err="1" smtClean="0"/>
              <a:t>pårført</a:t>
            </a:r>
            <a:r>
              <a:rPr lang="nb-NO" baseline="0" dirty="0" smtClean="0"/>
              <a:t> seg. Dette gjorde at sykehjemmet var forberedt på et dårlig utfall og at de dermed kunne ha fokus på lindrende behandling og en verdig avslutning på livet for pasienten fremfor at de fikk han tilbake med et konstatert armbrudd. Da ville ikke den dårlige utviklingen vært forventet – og 100 åringen hadde sannsynligvis blitt hastet til sykehus ettersom tilstanden forverret seg og ville kanskje endt sitt liv bak i en ambulanse, eller i et travelt akuttmottak. </a:t>
            </a:r>
            <a:endParaRPr lang="nb-NO" dirty="0"/>
          </a:p>
        </p:txBody>
      </p:sp>
      <p:sp>
        <p:nvSpPr>
          <p:cNvPr id="4" name="Plassholder for lysbildenummer 3"/>
          <p:cNvSpPr>
            <a:spLocks noGrp="1"/>
          </p:cNvSpPr>
          <p:nvPr>
            <p:ph type="sldNum" sz="quarter" idx="10"/>
          </p:nvPr>
        </p:nvSpPr>
        <p:spPr/>
        <p:txBody>
          <a:bodyPr/>
          <a:lstStyle/>
          <a:p>
            <a:fld id="{9E11EC53-F507-411E-9ADC-FBCFECE09D3D}" type="slidenum">
              <a:rPr lang="nb-NO" smtClean="0"/>
              <a:pPr/>
              <a:t>32</a:t>
            </a:fld>
            <a:endParaRPr lang="nb-NO"/>
          </a:p>
        </p:txBody>
      </p:sp>
    </p:spTree>
    <p:extLst>
      <p:ext uri="{BB962C8B-B14F-4D97-AF65-F5344CB8AC3E}">
        <p14:creationId xmlns:p14="http://schemas.microsoft.com/office/powerpoint/2010/main" val="38875139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468246" y="1828800"/>
            <a:ext cx="9220200" cy="2147926"/>
          </a:xfrm>
        </p:spPr>
        <p:txBody>
          <a:bodyPr rtlCol="0" anchor="ctr">
            <a:normAutofit/>
          </a:bodyPr>
          <a:lstStyle>
            <a:lvl1pPr algn="ctr" rtl="0">
              <a:defRPr sz="4400" cap="all" normalizeH="0" baseline="0"/>
            </a:lvl1pPr>
          </a:lstStyle>
          <a:p>
            <a:pPr rtl="0"/>
            <a:r>
              <a:rPr lang="nb-NO" smtClean="0"/>
              <a:t>Klikk for å redigere tittelstil</a:t>
            </a:r>
            <a:endParaRPr dirty="0"/>
          </a:p>
        </p:txBody>
      </p:sp>
      <p:sp>
        <p:nvSpPr>
          <p:cNvPr id="3" name="Undertittel 2"/>
          <p:cNvSpPr>
            <a:spLocks noGrp="1"/>
          </p:cNvSpPr>
          <p:nvPr>
            <p:ph type="subTitle" idx="1"/>
          </p:nvPr>
        </p:nvSpPr>
        <p:spPr>
          <a:xfrm>
            <a:off x="1468246" y="4063998"/>
            <a:ext cx="9220200" cy="1016000"/>
          </a:xfrm>
        </p:spPr>
        <p:txBody>
          <a:bodyPr rtlCol="0">
            <a:normAutofit/>
          </a:bodyPr>
          <a:lstStyle>
            <a:lvl1pPr marL="0" indent="0" algn="ctr" rtl="0">
              <a:spcBef>
                <a:spcPts val="0"/>
              </a:spcBef>
              <a:buNone/>
              <a:defRPr sz="2800">
                <a:solidFill>
                  <a:schemeClr val="tx1"/>
                </a:solidFill>
              </a:defRPr>
            </a:lvl1pPr>
            <a:lvl2pPr marL="609493" indent="0" algn="ctr" rtl="0">
              <a:buNone/>
              <a:defRPr>
                <a:solidFill>
                  <a:schemeClr val="tx1">
                    <a:tint val="75000"/>
                  </a:schemeClr>
                </a:solidFill>
              </a:defRPr>
            </a:lvl2pPr>
            <a:lvl3pPr marL="1218987" indent="0" algn="ctr" rtl="0">
              <a:buNone/>
              <a:defRPr>
                <a:solidFill>
                  <a:schemeClr val="tx1">
                    <a:tint val="75000"/>
                  </a:schemeClr>
                </a:solidFill>
              </a:defRPr>
            </a:lvl3pPr>
            <a:lvl4pPr marL="1828480" indent="0" algn="ctr" rtl="0">
              <a:buNone/>
              <a:defRPr>
                <a:solidFill>
                  <a:schemeClr val="tx1">
                    <a:tint val="75000"/>
                  </a:schemeClr>
                </a:solidFill>
              </a:defRPr>
            </a:lvl4pPr>
            <a:lvl5pPr marL="2437972" indent="0" algn="ctr" rtl="0">
              <a:buNone/>
              <a:defRPr>
                <a:solidFill>
                  <a:schemeClr val="tx1">
                    <a:tint val="75000"/>
                  </a:schemeClr>
                </a:solidFill>
              </a:defRPr>
            </a:lvl5pPr>
            <a:lvl6pPr marL="3047466" indent="0" algn="ctr" rtl="0">
              <a:buNone/>
              <a:defRPr>
                <a:solidFill>
                  <a:schemeClr val="tx1">
                    <a:tint val="75000"/>
                  </a:schemeClr>
                </a:solidFill>
              </a:defRPr>
            </a:lvl6pPr>
            <a:lvl7pPr marL="3656960" indent="0" algn="ctr" rtl="0">
              <a:buNone/>
              <a:defRPr>
                <a:solidFill>
                  <a:schemeClr val="tx1">
                    <a:tint val="75000"/>
                  </a:schemeClr>
                </a:solidFill>
              </a:defRPr>
            </a:lvl7pPr>
            <a:lvl8pPr marL="4266453" indent="0" algn="ctr" rtl="0">
              <a:buNone/>
              <a:defRPr>
                <a:solidFill>
                  <a:schemeClr val="tx1">
                    <a:tint val="75000"/>
                  </a:schemeClr>
                </a:solidFill>
              </a:defRPr>
            </a:lvl8pPr>
            <a:lvl9pPr marL="4875947" indent="0" algn="ctr" rtl="0">
              <a:buNone/>
              <a:defRPr>
                <a:solidFill>
                  <a:schemeClr val="tx1">
                    <a:tint val="75000"/>
                  </a:schemeClr>
                </a:solidFill>
              </a:defRPr>
            </a:lvl9pPr>
          </a:lstStyle>
          <a:p>
            <a:pPr rtl="0"/>
            <a:r>
              <a:rPr lang="nb-NO" smtClean="0"/>
              <a:t>Klikk for å redigere undertittelstil i malen</a:t>
            </a:r>
            <a:endParaRPr/>
          </a:p>
        </p:txBody>
      </p:sp>
      <p:sp>
        <p:nvSpPr>
          <p:cNvPr id="6" name="Plassholder for bunntekst 5"/>
          <p:cNvSpPr>
            <a:spLocks noGrp="1"/>
          </p:cNvSpPr>
          <p:nvPr>
            <p:ph type="ftr" sz="quarter" idx="11"/>
          </p:nvPr>
        </p:nvSpPr>
        <p:spPr/>
        <p:txBody>
          <a:bodyPr rtlCol="0"/>
          <a:lstStyle/>
          <a:p>
            <a:pPr rtl="0"/>
            <a:endParaRPr lang="en-US"/>
          </a:p>
        </p:txBody>
      </p:sp>
      <p:sp>
        <p:nvSpPr>
          <p:cNvPr id="5" name="Plassholder for dato 4"/>
          <p:cNvSpPr>
            <a:spLocks noGrp="1"/>
          </p:cNvSpPr>
          <p:nvPr>
            <p:ph type="dt" sz="half" idx="10"/>
          </p:nvPr>
        </p:nvSpPr>
        <p:spPr/>
        <p:txBody>
          <a:bodyPr rtlCol="0"/>
          <a:lstStyle>
            <a:lvl1pPr>
              <a:defRPr/>
            </a:lvl1pPr>
          </a:lstStyle>
          <a:p>
            <a:fld id="{72371167-FC67-48D2-8A82-3918B0ACF76B}" type="datetime1">
              <a:rPr lang="nb-NO" smtClean="0"/>
              <a:pPr/>
              <a:t>21.10.2024</a:t>
            </a:fld>
            <a:endParaRPr lang="en-US" dirty="0"/>
          </a:p>
        </p:txBody>
      </p:sp>
      <p:sp>
        <p:nvSpPr>
          <p:cNvPr id="7" name="Plassholder for lysbildenummer 6"/>
          <p:cNvSpPr>
            <a:spLocks noGrp="1"/>
          </p:cNvSpPr>
          <p:nvPr>
            <p:ph type="sldNum" sz="quarter" idx="12"/>
          </p:nvPr>
        </p:nvSpPr>
        <p:spPr/>
        <p:txBody>
          <a:bodyPr rtlCol="0"/>
          <a:lstStyle/>
          <a:p>
            <a:pPr rtl="0"/>
            <a:fld id="{E5FD5434-F838-4DD4-A17B-1CB1A1850DF4}" type="slidenum">
              <a:rPr lang="en-US" smtClean="0"/>
              <a:pPr/>
              <a:t>‹#›</a:t>
            </a:fld>
            <a:endParaRPr lang="en-US"/>
          </a:p>
        </p:txBody>
      </p:sp>
    </p:spTree>
    <p:extLst>
      <p:ext uri="{BB962C8B-B14F-4D97-AF65-F5344CB8AC3E}">
        <p14:creationId xmlns:p14="http://schemas.microsoft.com/office/powerpoint/2010/main" val="21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0" orient="horz" pos="2160" userDrawn="1">
          <p15:clr>
            <a:srgbClr val="FBAE40"/>
          </p15:clr>
        </p15:guide>
        <p15:guide id="1"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914163" y="482600"/>
            <a:ext cx="10360501" cy="1219200"/>
          </a:xfrm>
        </p:spPr>
        <p:txBody>
          <a:bodyPr rtlCol="0"/>
          <a:lstStyle/>
          <a:p>
            <a:pPr rtl="0"/>
            <a:r>
              <a:rPr lang="nb-NO" smtClean="0"/>
              <a:t>Klikk for å redigere tittelstil</a:t>
            </a:r>
            <a:endParaRPr/>
          </a:p>
        </p:txBody>
      </p:sp>
      <p:sp>
        <p:nvSpPr>
          <p:cNvPr id="3" name="Plassholder for innhold 2"/>
          <p:cNvSpPr>
            <a:spLocks noGrp="1"/>
          </p:cNvSpPr>
          <p:nvPr>
            <p:ph idx="1"/>
          </p:nvPr>
        </p:nvSpPr>
        <p:spPr>
          <a:xfrm>
            <a:off x="914163" y="1803401"/>
            <a:ext cx="10360501" cy="4470400"/>
          </a:xfrm>
        </p:spPr>
        <p:txBody>
          <a:bodyPr rtlCol="0"/>
          <a:lstStyle>
            <a:lvl5pPr algn="l" rtl="0">
              <a:defRPr/>
            </a:lvl5pPr>
            <a:lvl6pPr algn="l" rtl="0">
              <a:defRPr/>
            </a:lvl6pPr>
            <a:lvl7pPr algn="l" rtl="0">
              <a:defRPr/>
            </a:lvl7pPr>
            <a:lvl8pPr algn="l" rtl="0">
              <a:defRPr/>
            </a:lvl8pPr>
            <a:lvl9pPr algn="l" rtl="0">
              <a:defRPr/>
            </a:lvl9pPr>
          </a:lstStyle>
          <a:p>
            <a:pPr lvl="0" rtl="0"/>
            <a:r>
              <a:rPr lang="nb-NO" smtClean="0"/>
              <a:t>Rediger tekststiler i malen</a:t>
            </a:r>
          </a:p>
          <a:p>
            <a:pPr lvl="1" rtl="0"/>
            <a:r>
              <a:rPr lang="nb-NO" smtClean="0"/>
              <a:t>Andre nivå</a:t>
            </a:r>
          </a:p>
          <a:p>
            <a:pPr lvl="2" rtl="0"/>
            <a:r>
              <a:rPr lang="nb-NO" smtClean="0"/>
              <a:t>Tredje nivå</a:t>
            </a:r>
          </a:p>
          <a:p>
            <a:pPr lvl="3" rtl="0"/>
            <a:r>
              <a:rPr lang="nb-NO" smtClean="0"/>
              <a:t>Fjerde nivå</a:t>
            </a:r>
          </a:p>
          <a:p>
            <a:pPr lvl="4" rtl="0"/>
            <a:r>
              <a:rPr lang="nb-NO" smtClean="0"/>
              <a:t>Femte nivå</a:t>
            </a:r>
            <a:endParaRPr/>
          </a:p>
        </p:txBody>
      </p:sp>
      <p:sp>
        <p:nvSpPr>
          <p:cNvPr id="5" name="Plassholder for bunntekst 4"/>
          <p:cNvSpPr>
            <a:spLocks noGrp="1"/>
          </p:cNvSpPr>
          <p:nvPr>
            <p:ph type="ftr" sz="quarter" idx="11"/>
          </p:nvPr>
        </p:nvSpPr>
        <p:spPr/>
        <p:txBody>
          <a:bodyPr rtlCol="0"/>
          <a:lstStyle/>
          <a:p>
            <a:pPr rtl="0"/>
            <a:endParaRPr lang="en-US"/>
          </a:p>
        </p:txBody>
      </p:sp>
      <p:sp>
        <p:nvSpPr>
          <p:cNvPr id="4" name="Plassholder for dato 3"/>
          <p:cNvSpPr>
            <a:spLocks noGrp="1"/>
          </p:cNvSpPr>
          <p:nvPr>
            <p:ph type="dt" sz="half" idx="10"/>
          </p:nvPr>
        </p:nvSpPr>
        <p:spPr/>
        <p:txBody>
          <a:bodyPr rtlCol="0"/>
          <a:lstStyle>
            <a:lvl1pPr>
              <a:defRPr/>
            </a:lvl1pPr>
          </a:lstStyle>
          <a:p>
            <a:fld id="{30F0E4CC-6BA1-4C9B-A81B-F0B4F6697A21}" type="datetime1">
              <a:rPr lang="nb-NO" smtClean="0"/>
              <a:pPr/>
              <a:t>21.10.2024</a:t>
            </a:fld>
            <a:endParaRPr lang="en-US" dirty="0"/>
          </a:p>
        </p:txBody>
      </p:sp>
      <p:sp>
        <p:nvSpPr>
          <p:cNvPr id="6" name="Plassholder for lysbildenummer 5"/>
          <p:cNvSpPr>
            <a:spLocks noGrp="1"/>
          </p:cNvSpPr>
          <p:nvPr>
            <p:ph type="sldNum" sz="quarter" idx="12"/>
          </p:nvPr>
        </p:nvSpPr>
        <p:spPr/>
        <p:txBody>
          <a:bodyPr rtlCol="0"/>
          <a:lstStyle/>
          <a:p>
            <a:pPr rtl="0"/>
            <a:fld id="{E5FD5434-F838-4DD4-A17B-1CB1A1850DF4}" type="slidenum">
              <a:rPr lang="en-US" smtClean="0"/>
              <a:t>‹#›</a:t>
            </a:fld>
            <a:endParaRPr lang="en-US"/>
          </a:p>
        </p:txBody>
      </p:sp>
    </p:spTree>
    <p:extLst>
      <p:ext uri="{BB962C8B-B14F-4D97-AF65-F5344CB8AC3E}">
        <p14:creationId xmlns:p14="http://schemas.microsoft.com/office/powerpoint/2010/main" val="226430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1218883" y="1524002"/>
            <a:ext cx="9751060" cy="1992597"/>
          </a:xfrm>
        </p:spPr>
        <p:txBody>
          <a:bodyPr rtlCol="0" anchor="b" anchorCtr="0">
            <a:noAutofit/>
          </a:bodyPr>
          <a:lstStyle>
            <a:lvl1pPr algn="ctr" rtl="0">
              <a:defRPr sz="4400" b="0" cap="all" baseline="0"/>
            </a:lvl1pPr>
          </a:lstStyle>
          <a:p>
            <a:pPr rtl="0"/>
            <a:r>
              <a:rPr lang="nb-NO" smtClean="0"/>
              <a:t>Klikk for å redigere tittelstil</a:t>
            </a:r>
            <a:endParaRPr/>
          </a:p>
        </p:txBody>
      </p:sp>
      <p:sp>
        <p:nvSpPr>
          <p:cNvPr id="3" name="Plassholder for tekst 2"/>
          <p:cNvSpPr>
            <a:spLocks noGrp="1"/>
          </p:cNvSpPr>
          <p:nvPr>
            <p:ph type="body" idx="1"/>
          </p:nvPr>
        </p:nvSpPr>
        <p:spPr>
          <a:xfrm>
            <a:off x="1218883" y="3632200"/>
            <a:ext cx="9751060" cy="1016000"/>
          </a:xfrm>
        </p:spPr>
        <p:txBody>
          <a:bodyPr rtlCol="0" anchor="t" anchorCtr="0">
            <a:noAutofit/>
          </a:bodyPr>
          <a:lstStyle>
            <a:lvl1pPr marL="0" indent="0" algn="ctr" rtl="0">
              <a:spcBef>
                <a:spcPts val="0"/>
              </a:spcBef>
              <a:buNone/>
              <a:defRPr sz="2800">
                <a:solidFill>
                  <a:schemeClr val="tx1"/>
                </a:solidFill>
              </a:defRPr>
            </a:lvl1pPr>
            <a:lvl2pPr marL="609493" indent="0" algn="l" rtl="0">
              <a:buNone/>
              <a:defRPr sz="2400">
                <a:solidFill>
                  <a:schemeClr val="tx1">
                    <a:tint val="75000"/>
                  </a:schemeClr>
                </a:solidFill>
              </a:defRPr>
            </a:lvl2pPr>
            <a:lvl3pPr marL="1218987" indent="0" algn="l" rtl="0">
              <a:buNone/>
              <a:defRPr sz="2100">
                <a:solidFill>
                  <a:schemeClr val="tx1">
                    <a:tint val="75000"/>
                  </a:schemeClr>
                </a:solidFill>
              </a:defRPr>
            </a:lvl3pPr>
            <a:lvl4pPr marL="1828480" indent="0" algn="l" rtl="0">
              <a:buNone/>
              <a:defRPr sz="1900">
                <a:solidFill>
                  <a:schemeClr val="tx1">
                    <a:tint val="75000"/>
                  </a:schemeClr>
                </a:solidFill>
              </a:defRPr>
            </a:lvl4pPr>
            <a:lvl5pPr marL="2437972" indent="0" algn="l" rtl="0">
              <a:buNone/>
              <a:defRPr sz="1900">
                <a:solidFill>
                  <a:schemeClr val="tx1">
                    <a:tint val="75000"/>
                  </a:schemeClr>
                </a:solidFill>
              </a:defRPr>
            </a:lvl5pPr>
            <a:lvl6pPr marL="3047466" indent="0" algn="l" rtl="0">
              <a:buNone/>
              <a:defRPr sz="1900">
                <a:solidFill>
                  <a:schemeClr val="tx1">
                    <a:tint val="75000"/>
                  </a:schemeClr>
                </a:solidFill>
              </a:defRPr>
            </a:lvl6pPr>
            <a:lvl7pPr marL="3656960" indent="0" algn="l" rtl="0">
              <a:buNone/>
              <a:defRPr sz="1900">
                <a:solidFill>
                  <a:schemeClr val="tx1">
                    <a:tint val="75000"/>
                  </a:schemeClr>
                </a:solidFill>
              </a:defRPr>
            </a:lvl7pPr>
            <a:lvl8pPr marL="4266453" indent="0" algn="l" rtl="0">
              <a:buNone/>
              <a:defRPr sz="1900">
                <a:solidFill>
                  <a:schemeClr val="tx1">
                    <a:tint val="75000"/>
                  </a:schemeClr>
                </a:solidFill>
              </a:defRPr>
            </a:lvl8pPr>
            <a:lvl9pPr marL="4875947" indent="0" algn="l" rtl="0">
              <a:buNone/>
              <a:defRPr sz="1900">
                <a:solidFill>
                  <a:schemeClr val="tx1">
                    <a:tint val="75000"/>
                  </a:schemeClr>
                </a:solidFill>
              </a:defRPr>
            </a:lvl9pPr>
          </a:lstStyle>
          <a:p>
            <a:pPr lvl="0" rtl="0"/>
            <a:r>
              <a:rPr lang="nb-NO" smtClean="0"/>
              <a:t>Rediger tekststiler i malen</a:t>
            </a:r>
          </a:p>
        </p:txBody>
      </p:sp>
      <p:sp>
        <p:nvSpPr>
          <p:cNvPr id="5" name="Plassholder for bunntekst 4"/>
          <p:cNvSpPr>
            <a:spLocks noGrp="1"/>
          </p:cNvSpPr>
          <p:nvPr>
            <p:ph type="ftr" sz="quarter" idx="11"/>
          </p:nvPr>
        </p:nvSpPr>
        <p:spPr/>
        <p:txBody>
          <a:bodyPr rtlCol="0"/>
          <a:lstStyle/>
          <a:p>
            <a:pPr rtl="0"/>
            <a:endParaRPr lang="en-US"/>
          </a:p>
        </p:txBody>
      </p:sp>
      <p:sp>
        <p:nvSpPr>
          <p:cNvPr id="4" name="Plassholder for dato 3"/>
          <p:cNvSpPr>
            <a:spLocks noGrp="1"/>
          </p:cNvSpPr>
          <p:nvPr>
            <p:ph type="dt" sz="half" idx="10"/>
          </p:nvPr>
        </p:nvSpPr>
        <p:spPr/>
        <p:txBody>
          <a:bodyPr rtlCol="0"/>
          <a:lstStyle>
            <a:lvl1pPr>
              <a:defRPr/>
            </a:lvl1pPr>
          </a:lstStyle>
          <a:p>
            <a:fld id="{E87CE481-9545-4D55-AE52-6648A98570B9}" type="datetime1">
              <a:rPr lang="nb-NO" smtClean="0"/>
              <a:pPr/>
              <a:t>21.10.2024</a:t>
            </a:fld>
            <a:endParaRPr lang="en-US" dirty="0"/>
          </a:p>
        </p:txBody>
      </p:sp>
      <p:sp>
        <p:nvSpPr>
          <p:cNvPr id="6" name="Plassholder for lysbildenummer 5"/>
          <p:cNvSpPr>
            <a:spLocks noGrp="1"/>
          </p:cNvSpPr>
          <p:nvPr>
            <p:ph type="sldNum" sz="quarter" idx="12"/>
          </p:nvPr>
        </p:nvSpPr>
        <p:spPr/>
        <p:txBody>
          <a:bodyPr rtlCol="0"/>
          <a:lstStyle/>
          <a:p>
            <a:pPr rtl="0"/>
            <a:fld id="{E5FD5434-F838-4DD4-A17B-1CB1A1850DF4}" type="slidenum">
              <a:rPr lang="en-US" smtClean="0"/>
              <a:t>‹#›</a:t>
            </a:fld>
            <a:endParaRPr lang="en-US"/>
          </a:p>
        </p:txBody>
      </p:sp>
    </p:spTree>
    <p:extLst>
      <p:ext uri="{BB962C8B-B14F-4D97-AF65-F5344CB8AC3E}">
        <p14:creationId xmlns:p14="http://schemas.microsoft.com/office/powerpoint/2010/main" val="363890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bbelt innhold">
    <p:spTree>
      <p:nvGrpSpPr>
        <p:cNvPr id="1" name=""/>
        <p:cNvGrpSpPr/>
        <p:nvPr/>
      </p:nvGrpSpPr>
      <p:grpSpPr>
        <a:xfrm>
          <a:off x="0" y="0"/>
          <a:ext cx="0" cy="0"/>
          <a:chOff x="0" y="0"/>
          <a:chExt cx="0" cy="0"/>
        </a:xfrm>
      </p:grpSpPr>
      <p:sp>
        <p:nvSpPr>
          <p:cNvPr id="2" name="Tittel 1"/>
          <p:cNvSpPr>
            <a:spLocks noGrp="1"/>
          </p:cNvSpPr>
          <p:nvPr>
            <p:ph type="title"/>
          </p:nvPr>
        </p:nvSpPr>
        <p:spPr>
          <a:xfrm>
            <a:off x="914163" y="482600"/>
            <a:ext cx="10360501" cy="1219200"/>
          </a:xfrm>
        </p:spPr>
        <p:txBody>
          <a:bodyPr rtlCol="0"/>
          <a:lstStyle/>
          <a:p>
            <a:pPr rtl="0"/>
            <a:r>
              <a:rPr lang="nb-NO" smtClean="0"/>
              <a:t>Klikk for å redigere tittelstil</a:t>
            </a:r>
            <a:endParaRPr/>
          </a:p>
        </p:txBody>
      </p:sp>
      <p:sp>
        <p:nvSpPr>
          <p:cNvPr id="3" name="Plassholder for innhold 2"/>
          <p:cNvSpPr>
            <a:spLocks noGrp="1"/>
          </p:cNvSpPr>
          <p:nvPr>
            <p:ph sz="half" idx="1"/>
          </p:nvPr>
        </p:nvSpPr>
        <p:spPr>
          <a:xfrm>
            <a:off x="914162" y="1803401"/>
            <a:ext cx="4977104" cy="4470400"/>
          </a:xfrm>
        </p:spPr>
        <p:txBody>
          <a:bodyPr rtlCol="0">
            <a:normAutofit/>
          </a:bodyPr>
          <a:lstStyle>
            <a:lvl1pPr algn="l" rtl="0">
              <a:defRPr sz="2400"/>
            </a:lvl1pPr>
            <a:lvl2pPr algn="l" rtl="0">
              <a:defRPr sz="2000"/>
            </a:lvl2pPr>
            <a:lvl3pPr algn="l" rtl="0">
              <a:defRPr sz="1800"/>
            </a:lvl3pPr>
            <a:lvl4pPr algn="l" rtl="0">
              <a:defRPr sz="1600"/>
            </a:lvl4pPr>
            <a:lvl5pPr algn="l" rtl="0">
              <a:defRPr sz="1400"/>
            </a:lvl5pPr>
            <a:lvl6pPr algn="l" rtl="0">
              <a:defRPr sz="1400"/>
            </a:lvl6pPr>
            <a:lvl7pPr marL="2669581" algn="l" rtl="0">
              <a:defRPr sz="1400"/>
            </a:lvl7pPr>
            <a:lvl8pPr marL="2669581" algn="l" rtl="0">
              <a:defRPr sz="1400"/>
            </a:lvl8pPr>
            <a:lvl9pPr marL="2669581" algn="l" rtl="0">
              <a:defRPr sz="1400"/>
            </a:lvl9pPr>
          </a:lstStyle>
          <a:p>
            <a:pPr lvl="0" rtl="0"/>
            <a:r>
              <a:rPr lang="nb-NO" smtClean="0"/>
              <a:t>Rediger tekststiler i malen</a:t>
            </a:r>
          </a:p>
          <a:p>
            <a:pPr lvl="1" rtl="0"/>
            <a:r>
              <a:rPr lang="nb-NO" smtClean="0"/>
              <a:t>Andre nivå</a:t>
            </a:r>
          </a:p>
          <a:p>
            <a:pPr lvl="2" rtl="0"/>
            <a:r>
              <a:rPr lang="nb-NO" smtClean="0"/>
              <a:t>Tredje nivå</a:t>
            </a:r>
          </a:p>
          <a:p>
            <a:pPr lvl="3" rtl="0"/>
            <a:r>
              <a:rPr lang="nb-NO" smtClean="0"/>
              <a:t>Fjerde nivå</a:t>
            </a:r>
          </a:p>
          <a:p>
            <a:pPr lvl="4" rtl="0"/>
            <a:r>
              <a:rPr lang="nb-NO" smtClean="0"/>
              <a:t>Femte nivå</a:t>
            </a:r>
            <a:endParaRPr/>
          </a:p>
        </p:txBody>
      </p:sp>
      <p:sp>
        <p:nvSpPr>
          <p:cNvPr id="4" name="Plassholder for innhold 3"/>
          <p:cNvSpPr>
            <a:spLocks noGrp="1"/>
          </p:cNvSpPr>
          <p:nvPr>
            <p:ph sz="half" idx="2"/>
          </p:nvPr>
        </p:nvSpPr>
        <p:spPr>
          <a:xfrm>
            <a:off x="6297559" y="1803401"/>
            <a:ext cx="4977104" cy="4470400"/>
          </a:xfrm>
        </p:spPr>
        <p:txBody>
          <a:bodyPr rtlCol="0">
            <a:normAutofit/>
          </a:bodyPr>
          <a:lstStyle>
            <a:lvl1pPr algn="l" rtl="0">
              <a:defRPr sz="2400"/>
            </a:lvl1pPr>
            <a:lvl2pPr algn="l" rtl="0">
              <a:defRPr sz="2000"/>
            </a:lvl2pPr>
            <a:lvl3pPr algn="l" rtl="0">
              <a:defRPr sz="1800"/>
            </a:lvl3pPr>
            <a:lvl4pPr algn="l" rtl="0">
              <a:defRPr sz="1600"/>
            </a:lvl4pPr>
            <a:lvl5pPr algn="l" rtl="0">
              <a:defRPr sz="1400"/>
            </a:lvl5pPr>
            <a:lvl6pPr marL="2669581" algn="l" rtl="0">
              <a:defRPr sz="1400" baseline="0"/>
            </a:lvl6pPr>
            <a:lvl7pPr marL="2669581" algn="l" rtl="0">
              <a:defRPr sz="1400" baseline="0"/>
            </a:lvl7pPr>
            <a:lvl8pPr marL="2669581" algn="l" rtl="0">
              <a:defRPr sz="1400" baseline="0"/>
            </a:lvl8pPr>
            <a:lvl9pPr marL="2669581" algn="l" rtl="0">
              <a:defRPr sz="1400" baseline="0"/>
            </a:lvl9pPr>
          </a:lstStyle>
          <a:p>
            <a:pPr lvl="0" rtl="0"/>
            <a:r>
              <a:rPr lang="nb-NO" smtClean="0"/>
              <a:t>Rediger tekststiler i malen</a:t>
            </a:r>
          </a:p>
          <a:p>
            <a:pPr lvl="1" rtl="0"/>
            <a:r>
              <a:rPr lang="nb-NO" smtClean="0"/>
              <a:t>Andre nivå</a:t>
            </a:r>
          </a:p>
          <a:p>
            <a:pPr lvl="2" rtl="0"/>
            <a:r>
              <a:rPr lang="nb-NO" smtClean="0"/>
              <a:t>Tredje nivå</a:t>
            </a:r>
          </a:p>
          <a:p>
            <a:pPr lvl="3" rtl="0"/>
            <a:r>
              <a:rPr lang="nb-NO" smtClean="0"/>
              <a:t>Fjerde nivå</a:t>
            </a:r>
          </a:p>
          <a:p>
            <a:pPr lvl="4" rtl="0"/>
            <a:r>
              <a:rPr lang="nb-NO" smtClean="0"/>
              <a:t>Femte nivå</a:t>
            </a:r>
            <a:endParaRPr/>
          </a:p>
        </p:txBody>
      </p:sp>
      <p:sp>
        <p:nvSpPr>
          <p:cNvPr id="6" name="Plassholder for bunntekst 5"/>
          <p:cNvSpPr>
            <a:spLocks noGrp="1"/>
          </p:cNvSpPr>
          <p:nvPr>
            <p:ph type="ftr" sz="quarter" idx="11"/>
          </p:nvPr>
        </p:nvSpPr>
        <p:spPr/>
        <p:txBody>
          <a:bodyPr rtlCol="0"/>
          <a:lstStyle/>
          <a:p>
            <a:pPr rtl="0"/>
            <a:endParaRPr lang="en-US"/>
          </a:p>
        </p:txBody>
      </p:sp>
      <p:sp>
        <p:nvSpPr>
          <p:cNvPr id="5" name="Plassholder for dato 4"/>
          <p:cNvSpPr>
            <a:spLocks noGrp="1"/>
          </p:cNvSpPr>
          <p:nvPr>
            <p:ph type="dt" sz="half" idx="10"/>
          </p:nvPr>
        </p:nvSpPr>
        <p:spPr/>
        <p:txBody>
          <a:bodyPr rtlCol="0"/>
          <a:lstStyle>
            <a:lvl1pPr>
              <a:defRPr/>
            </a:lvl1pPr>
          </a:lstStyle>
          <a:p>
            <a:fld id="{CAC48210-1332-4D01-9D8B-BCC665535571}" type="datetime1">
              <a:rPr lang="nb-NO" smtClean="0"/>
              <a:pPr/>
              <a:t>21.10.2024</a:t>
            </a:fld>
            <a:endParaRPr lang="en-US" dirty="0"/>
          </a:p>
        </p:txBody>
      </p:sp>
      <p:sp>
        <p:nvSpPr>
          <p:cNvPr id="7" name="Plassholder for lysbildenummer 6"/>
          <p:cNvSpPr>
            <a:spLocks noGrp="1"/>
          </p:cNvSpPr>
          <p:nvPr>
            <p:ph type="sldNum" sz="quarter" idx="12"/>
          </p:nvPr>
        </p:nvSpPr>
        <p:spPr/>
        <p:txBody>
          <a:bodyPr rtlCol="0"/>
          <a:lstStyle/>
          <a:p>
            <a:pPr rtl="0"/>
            <a:fld id="{E5FD5434-F838-4DD4-A17B-1CB1A1850DF4}" type="slidenum">
              <a:rPr lang="en-US" smtClean="0"/>
              <a:t>‹#›</a:t>
            </a:fld>
            <a:endParaRPr lang="en-US"/>
          </a:p>
        </p:txBody>
      </p:sp>
    </p:spTree>
    <p:extLst>
      <p:ext uri="{BB962C8B-B14F-4D97-AF65-F5344CB8AC3E}">
        <p14:creationId xmlns:p14="http://schemas.microsoft.com/office/powerpoint/2010/main" val="14065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914163" y="482600"/>
            <a:ext cx="10360501" cy="1219200"/>
          </a:xfrm>
        </p:spPr>
        <p:txBody>
          <a:bodyPr rtlCol="0"/>
          <a:lstStyle>
            <a:lvl1pPr algn="l" rtl="0">
              <a:defRPr/>
            </a:lvl1pPr>
          </a:lstStyle>
          <a:p>
            <a:pPr rtl="0"/>
            <a:r>
              <a:rPr lang="nb-NO" smtClean="0"/>
              <a:t>Klikk for å redigere tittelstil</a:t>
            </a:r>
            <a:endParaRPr/>
          </a:p>
        </p:txBody>
      </p:sp>
      <p:sp>
        <p:nvSpPr>
          <p:cNvPr id="3" name="Plassholder for tekst 2"/>
          <p:cNvSpPr>
            <a:spLocks noGrp="1"/>
          </p:cNvSpPr>
          <p:nvPr>
            <p:ph type="body" idx="1"/>
          </p:nvPr>
        </p:nvSpPr>
        <p:spPr>
          <a:xfrm>
            <a:off x="914162" y="1803400"/>
            <a:ext cx="4977104" cy="914400"/>
          </a:xfrm>
        </p:spPr>
        <p:txBody>
          <a:bodyPr rtlCol="0" anchor="ctr">
            <a:noAutofit/>
          </a:bodyPr>
          <a:lstStyle>
            <a:lvl1pPr marL="0" indent="0" algn="l" rtl="0">
              <a:lnSpc>
                <a:spcPct val="80000"/>
              </a:lnSpc>
              <a:spcBef>
                <a:spcPts val="0"/>
              </a:spcBef>
              <a:buNone/>
              <a:defRPr sz="2800" b="0">
                <a:solidFill>
                  <a:schemeClr val="tx1"/>
                </a:solidFill>
              </a:defRPr>
            </a:lvl1pPr>
            <a:lvl2pPr marL="609493" indent="0" algn="l" rtl="0">
              <a:buNone/>
              <a:defRPr sz="2700" b="1"/>
            </a:lvl2pPr>
            <a:lvl3pPr marL="1218987" indent="0" algn="l" rtl="0">
              <a:buNone/>
              <a:defRPr sz="2400" b="1"/>
            </a:lvl3pPr>
            <a:lvl4pPr marL="1828480" indent="0" algn="l" rtl="0">
              <a:buNone/>
              <a:defRPr sz="2100" b="1"/>
            </a:lvl4pPr>
            <a:lvl5pPr marL="2437972" indent="0" algn="l" rtl="0">
              <a:buNone/>
              <a:defRPr sz="2100" b="1"/>
            </a:lvl5pPr>
            <a:lvl6pPr marL="3047466"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nb-NO" smtClean="0"/>
              <a:t>Rediger tekststiler i malen</a:t>
            </a:r>
          </a:p>
        </p:txBody>
      </p:sp>
      <p:sp>
        <p:nvSpPr>
          <p:cNvPr id="4" name="Plassholder for innhold 3"/>
          <p:cNvSpPr>
            <a:spLocks noGrp="1"/>
          </p:cNvSpPr>
          <p:nvPr>
            <p:ph sz="half" idx="2"/>
          </p:nvPr>
        </p:nvSpPr>
        <p:spPr>
          <a:xfrm>
            <a:off x="914162" y="2717800"/>
            <a:ext cx="4977104" cy="3556000"/>
          </a:xfrm>
        </p:spPr>
        <p:txBody>
          <a:bodyPr rtlCol="0">
            <a:normAutofit/>
          </a:bodyPr>
          <a:lstStyle>
            <a:lvl1pPr algn="l" rtl="0">
              <a:defRPr sz="2400"/>
            </a:lvl1pPr>
            <a:lvl2pPr algn="l" rtl="0">
              <a:defRPr sz="2000"/>
            </a:lvl2pPr>
            <a:lvl3pPr algn="l" rtl="0">
              <a:defRPr sz="1800"/>
            </a:lvl3pPr>
            <a:lvl4pPr algn="l" rtl="0">
              <a:defRPr sz="1600"/>
            </a:lvl4pPr>
            <a:lvl5pPr algn="l" rtl="0">
              <a:defRPr sz="1400"/>
            </a:lvl5pPr>
            <a:lvl6pPr marL="2669581" algn="l" rtl="0">
              <a:defRPr sz="1400"/>
            </a:lvl6pPr>
            <a:lvl7pPr marL="2669581" algn="l" rtl="0">
              <a:defRPr sz="1400"/>
            </a:lvl7pPr>
            <a:lvl8pPr marL="2669581" algn="l" rtl="0">
              <a:defRPr sz="1400"/>
            </a:lvl8pPr>
            <a:lvl9pPr marL="2669581" algn="l" rtl="0">
              <a:defRPr sz="1400"/>
            </a:lvl9pPr>
          </a:lstStyle>
          <a:p>
            <a:pPr lvl="0" rtl="0"/>
            <a:r>
              <a:rPr lang="nb-NO" smtClean="0"/>
              <a:t>Rediger tekststiler i malen</a:t>
            </a:r>
          </a:p>
          <a:p>
            <a:pPr lvl="1" rtl="0"/>
            <a:r>
              <a:rPr lang="nb-NO" smtClean="0"/>
              <a:t>Andre nivå</a:t>
            </a:r>
          </a:p>
          <a:p>
            <a:pPr lvl="2" rtl="0"/>
            <a:r>
              <a:rPr lang="nb-NO" smtClean="0"/>
              <a:t>Tredje nivå</a:t>
            </a:r>
          </a:p>
          <a:p>
            <a:pPr lvl="3" rtl="0"/>
            <a:r>
              <a:rPr lang="nb-NO" smtClean="0"/>
              <a:t>Fjerde nivå</a:t>
            </a:r>
          </a:p>
          <a:p>
            <a:pPr lvl="4" rtl="0"/>
            <a:r>
              <a:rPr lang="nb-NO" smtClean="0"/>
              <a:t>Femte nivå</a:t>
            </a:r>
            <a:endParaRPr/>
          </a:p>
        </p:txBody>
      </p:sp>
      <p:sp>
        <p:nvSpPr>
          <p:cNvPr id="5" name="Plassholder for tekst 4"/>
          <p:cNvSpPr>
            <a:spLocks noGrp="1"/>
          </p:cNvSpPr>
          <p:nvPr>
            <p:ph type="body" sz="quarter" idx="3"/>
          </p:nvPr>
        </p:nvSpPr>
        <p:spPr>
          <a:xfrm>
            <a:off x="6297559" y="1803400"/>
            <a:ext cx="4977104" cy="914400"/>
          </a:xfrm>
        </p:spPr>
        <p:txBody>
          <a:bodyPr rtlCol="0" anchor="ctr">
            <a:noAutofit/>
          </a:bodyPr>
          <a:lstStyle>
            <a:lvl1pPr marL="0" indent="0" algn="l" rtl="0">
              <a:lnSpc>
                <a:spcPct val="80000"/>
              </a:lnSpc>
              <a:spcBef>
                <a:spcPts val="0"/>
              </a:spcBef>
              <a:buNone/>
              <a:defRPr sz="2800" b="0">
                <a:solidFill>
                  <a:schemeClr val="tx1"/>
                </a:solidFill>
              </a:defRPr>
            </a:lvl1pPr>
            <a:lvl2pPr marL="609493" indent="0" algn="l" rtl="0">
              <a:buNone/>
              <a:defRPr sz="2700" b="1"/>
            </a:lvl2pPr>
            <a:lvl3pPr marL="1218987" indent="0" algn="l" rtl="0">
              <a:buNone/>
              <a:defRPr sz="2400" b="1"/>
            </a:lvl3pPr>
            <a:lvl4pPr marL="1828480" indent="0" algn="l" rtl="0">
              <a:buNone/>
              <a:defRPr sz="2100" b="1"/>
            </a:lvl4pPr>
            <a:lvl5pPr marL="2437972" indent="0" algn="l" rtl="0">
              <a:buNone/>
              <a:defRPr sz="2100" b="1"/>
            </a:lvl5pPr>
            <a:lvl6pPr marL="3047466"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nb-NO" smtClean="0"/>
              <a:t>Rediger tekststiler i malen</a:t>
            </a:r>
          </a:p>
        </p:txBody>
      </p:sp>
      <p:sp>
        <p:nvSpPr>
          <p:cNvPr id="6" name="Plassholder for innhold 5"/>
          <p:cNvSpPr>
            <a:spLocks noGrp="1"/>
          </p:cNvSpPr>
          <p:nvPr>
            <p:ph sz="quarter" idx="4"/>
          </p:nvPr>
        </p:nvSpPr>
        <p:spPr>
          <a:xfrm>
            <a:off x="6297559" y="2717800"/>
            <a:ext cx="4977104" cy="3556000"/>
          </a:xfrm>
        </p:spPr>
        <p:txBody>
          <a:bodyPr rtlCol="0">
            <a:normAutofit/>
          </a:bodyPr>
          <a:lstStyle>
            <a:lvl1pPr algn="l" rtl="0">
              <a:defRPr sz="2400"/>
            </a:lvl1pPr>
            <a:lvl2pPr algn="l" rtl="0">
              <a:defRPr sz="2000"/>
            </a:lvl2pPr>
            <a:lvl3pPr algn="l" rtl="0">
              <a:defRPr sz="1800"/>
            </a:lvl3pPr>
            <a:lvl4pPr algn="l" rtl="0">
              <a:defRPr sz="1600"/>
            </a:lvl4pPr>
            <a:lvl5pPr algn="l" rtl="0">
              <a:defRPr sz="1400"/>
            </a:lvl5pPr>
            <a:lvl6pPr marL="2669581" algn="l" rtl="0">
              <a:defRPr sz="1400"/>
            </a:lvl6pPr>
            <a:lvl7pPr marL="2669581" algn="l" rtl="0">
              <a:defRPr sz="1400"/>
            </a:lvl7pPr>
            <a:lvl8pPr marL="2669581" algn="l" rtl="0">
              <a:defRPr sz="1400" baseline="0"/>
            </a:lvl8pPr>
            <a:lvl9pPr marL="2669581" algn="l" rtl="0">
              <a:defRPr sz="1400" baseline="0"/>
            </a:lvl9pPr>
          </a:lstStyle>
          <a:p>
            <a:pPr lvl="0" rtl="0"/>
            <a:r>
              <a:rPr lang="nb-NO" smtClean="0"/>
              <a:t>Rediger tekststiler i malen</a:t>
            </a:r>
          </a:p>
          <a:p>
            <a:pPr lvl="1" rtl="0"/>
            <a:r>
              <a:rPr lang="nb-NO" smtClean="0"/>
              <a:t>Andre nivå</a:t>
            </a:r>
          </a:p>
          <a:p>
            <a:pPr lvl="2" rtl="0"/>
            <a:r>
              <a:rPr lang="nb-NO" smtClean="0"/>
              <a:t>Tredje nivå</a:t>
            </a:r>
          </a:p>
          <a:p>
            <a:pPr lvl="3" rtl="0"/>
            <a:r>
              <a:rPr lang="nb-NO" smtClean="0"/>
              <a:t>Fjerde nivå</a:t>
            </a:r>
          </a:p>
          <a:p>
            <a:pPr lvl="4" rtl="0"/>
            <a:r>
              <a:rPr lang="nb-NO" smtClean="0"/>
              <a:t>Femte nivå</a:t>
            </a:r>
            <a:endParaRPr/>
          </a:p>
        </p:txBody>
      </p:sp>
      <p:sp>
        <p:nvSpPr>
          <p:cNvPr id="8" name="Plassholder for bunntekst 7"/>
          <p:cNvSpPr>
            <a:spLocks noGrp="1"/>
          </p:cNvSpPr>
          <p:nvPr>
            <p:ph type="ftr" sz="quarter" idx="11"/>
          </p:nvPr>
        </p:nvSpPr>
        <p:spPr/>
        <p:txBody>
          <a:bodyPr rtlCol="0"/>
          <a:lstStyle/>
          <a:p>
            <a:pPr rtl="0"/>
            <a:endParaRPr lang="en-US"/>
          </a:p>
        </p:txBody>
      </p:sp>
      <p:sp>
        <p:nvSpPr>
          <p:cNvPr id="7" name="Plassholder for dato 6"/>
          <p:cNvSpPr>
            <a:spLocks noGrp="1"/>
          </p:cNvSpPr>
          <p:nvPr>
            <p:ph type="dt" sz="half" idx="10"/>
          </p:nvPr>
        </p:nvSpPr>
        <p:spPr/>
        <p:txBody>
          <a:bodyPr rtlCol="0"/>
          <a:lstStyle>
            <a:lvl1pPr>
              <a:defRPr/>
            </a:lvl1pPr>
          </a:lstStyle>
          <a:p>
            <a:fld id="{B6580DD6-C076-40A8-B26F-19034232E0B0}" type="datetime1">
              <a:rPr lang="nb-NO" smtClean="0"/>
              <a:pPr/>
              <a:t>21.10.2024</a:t>
            </a:fld>
            <a:endParaRPr lang="en-US" dirty="0"/>
          </a:p>
        </p:txBody>
      </p:sp>
      <p:sp>
        <p:nvSpPr>
          <p:cNvPr id="9" name="Plassholder for lysbildenummer 8"/>
          <p:cNvSpPr>
            <a:spLocks noGrp="1"/>
          </p:cNvSpPr>
          <p:nvPr>
            <p:ph type="sldNum" sz="quarter" idx="12"/>
          </p:nvPr>
        </p:nvSpPr>
        <p:spPr/>
        <p:txBody>
          <a:bodyPr rtlCol="0"/>
          <a:lstStyle/>
          <a:p>
            <a:pPr rtl="0"/>
            <a:fld id="{E5FD5434-F838-4DD4-A17B-1CB1A1850DF4}" type="slidenum">
              <a:rPr lang="en-US" smtClean="0"/>
              <a:t>‹#›</a:t>
            </a:fld>
            <a:endParaRPr lang="en-US"/>
          </a:p>
        </p:txBody>
      </p:sp>
    </p:spTree>
    <p:extLst>
      <p:ext uri="{BB962C8B-B14F-4D97-AF65-F5344CB8AC3E}">
        <p14:creationId xmlns:p14="http://schemas.microsoft.com/office/powerpoint/2010/main" val="356168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914163" y="482600"/>
            <a:ext cx="10360501" cy="1219200"/>
          </a:xfrm>
        </p:spPr>
        <p:txBody>
          <a:bodyPr rtlCol="0"/>
          <a:lstStyle/>
          <a:p>
            <a:pPr rtl="0"/>
            <a:r>
              <a:rPr lang="nb-NO" smtClean="0"/>
              <a:t>Klikk for å redigere tittelstil</a:t>
            </a:r>
            <a:endParaRPr/>
          </a:p>
        </p:txBody>
      </p:sp>
      <p:sp>
        <p:nvSpPr>
          <p:cNvPr id="4" name="Plassholder for bunntekst 3"/>
          <p:cNvSpPr>
            <a:spLocks noGrp="1"/>
          </p:cNvSpPr>
          <p:nvPr>
            <p:ph type="ftr" sz="quarter" idx="11"/>
          </p:nvPr>
        </p:nvSpPr>
        <p:spPr/>
        <p:txBody>
          <a:bodyPr rtlCol="0"/>
          <a:lstStyle/>
          <a:p>
            <a:pPr rtl="0"/>
            <a:endParaRPr lang="en-US"/>
          </a:p>
        </p:txBody>
      </p:sp>
      <p:sp>
        <p:nvSpPr>
          <p:cNvPr id="3" name="Plassholder for dato 2"/>
          <p:cNvSpPr>
            <a:spLocks noGrp="1"/>
          </p:cNvSpPr>
          <p:nvPr>
            <p:ph type="dt" sz="half" idx="10"/>
          </p:nvPr>
        </p:nvSpPr>
        <p:spPr/>
        <p:txBody>
          <a:bodyPr rtlCol="0"/>
          <a:lstStyle>
            <a:lvl1pPr>
              <a:defRPr/>
            </a:lvl1pPr>
          </a:lstStyle>
          <a:p>
            <a:fld id="{EA22DE24-D050-4A1D-9F0D-697A8DAE5828}" type="datetime1">
              <a:rPr lang="nb-NO" smtClean="0"/>
              <a:pPr/>
              <a:t>21.10.2024</a:t>
            </a:fld>
            <a:endParaRPr lang="en-US" dirty="0"/>
          </a:p>
        </p:txBody>
      </p:sp>
      <p:sp>
        <p:nvSpPr>
          <p:cNvPr id="5" name="Plassholder for lysbildenummer 4"/>
          <p:cNvSpPr>
            <a:spLocks noGrp="1"/>
          </p:cNvSpPr>
          <p:nvPr>
            <p:ph type="sldNum" sz="quarter" idx="12"/>
          </p:nvPr>
        </p:nvSpPr>
        <p:spPr/>
        <p:txBody>
          <a:bodyPr rtlCol="0"/>
          <a:lstStyle/>
          <a:p>
            <a:pPr rtl="0"/>
            <a:fld id="{E5FD5434-F838-4DD4-A17B-1CB1A1850DF4}" type="slidenum">
              <a:rPr lang="en-US" smtClean="0"/>
              <a:t>‹#›</a:t>
            </a:fld>
            <a:endParaRPr lang="en-US"/>
          </a:p>
        </p:txBody>
      </p:sp>
    </p:spTree>
    <p:extLst>
      <p:ext uri="{BB962C8B-B14F-4D97-AF65-F5344CB8AC3E}">
        <p14:creationId xmlns:p14="http://schemas.microsoft.com/office/powerpoint/2010/main" val="246968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ssholder for bunntekst 2"/>
          <p:cNvSpPr>
            <a:spLocks noGrp="1"/>
          </p:cNvSpPr>
          <p:nvPr>
            <p:ph type="ftr" sz="quarter" idx="11"/>
          </p:nvPr>
        </p:nvSpPr>
        <p:spPr/>
        <p:txBody>
          <a:bodyPr rtlCol="0"/>
          <a:lstStyle/>
          <a:p>
            <a:pPr rtl="0"/>
            <a:endParaRPr lang="en-US"/>
          </a:p>
        </p:txBody>
      </p:sp>
      <p:sp>
        <p:nvSpPr>
          <p:cNvPr id="2" name="Plassholder for dato 1"/>
          <p:cNvSpPr>
            <a:spLocks noGrp="1"/>
          </p:cNvSpPr>
          <p:nvPr>
            <p:ph type="dt" sz="half" idx="10"/>
          </p:nvPr>
        </p:nvSpPr>
        <p:spPr/>
        <p:txBody>
          <a:bodyPr rtlCol="0"/>
          <a:lstStyle>
            <a:lvl1pPr>
              <a:defRPr/>
            </a:lvl1pPr>
          </a:lstStyle>
          <a:p>
            <a:fld id="{D9D14D4C-AC27-4DF2-8686-16FA38119B54}" type="datetime1">
              <a:rPr lang="nb-NO" smtClean="0"/>
              <a:pPr/>
              <a:t>21.10.2024</a:t>
            </a:fld>
            <a:endParaRPr lang="en-US" dirty="0"/>
          </a:p>
        </p:txBody>
      </p:sp>
      <p:sp>
        <p:nvSpPr>
          <p:cNvPr id="4" name="Plassholder for lysbildenummer 3"/>
          <p:cNvSpPr>
            <a:spLocks noGrp="1"/>
          </p:cNvSpPr>
          <p:nvPr>
            <p:ph type="sldNum" sz="quarter" idx="12"/>
          </p:nvPr>
        </p:nvSpPr>
        <p:spPr/>
        <p:txBody>
          <a:bodyPr rtlCol="0"/>
          <a:lstStyle/>
          <a:p>
            <a:pPr rtl="0"/>
            <a:fld id="{E5FD5434-F838-4DD4-A17B-1CB1A1850DF4}" type="slidenum">
              <a:rPr lang="en-US" smtClean="0"/>
              <a:pPr/>
              <a:t>‹#›</a:t>
            </a:fld>
            <a:endParaRPr lang="en-US"/>
          </a:p>
        </p:txBody>
      </p:sp>
    </p:spTree>
    <p:extLst>
      <p:ext uri="{BB962C8B-B14F-4D97-AF65-F5344CB8AC3E}">
        <p14:creationId xmlns:p14="http://schemas.microsoft.com/office/powerpoint/2010/main" val="1880342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bildetekst">
    <p:spTree>
      <p:nvGrpSpPr>
        <p:cNvPr id="1" name=""/>
        <p:cNvGrpSpPr/>
        <p:nvPr/>
      </p:nvGrpSpPr>
      <p:grpSpPr>
        <a:xfrm>
          <a:off x="0" y="0"/>
          <a:ext cx="0" cy="0"/>
          <a:chOff x="0" y="0"/>
          <a:chExt cx="0" cy="0"/>
        </a:xfrm>
      </p:grpSpPr>
      <p:sp>
        <p:nvSpPr>
          <p:cNvPr id="2" name="Tittel 1"/>
          <p:cNvSpPr>
            <a:spLocks noGrp="1"/>
          </p:cNvSpPr>
          <p:nvPr>
            <p:ph type="title"/>
          </p:nvPr>
        </p:nvSpPr>
        <p:spPr>
          <a:xfrm>
            <a:off x="7821163" y="482600"/>
            <a:ext cx="3961368" cy="1422400"/>
          </a:xfrm>
        </p:spPr>
        <p:txBody>
          <a:bodyPr rtlCol="0" anchor="b">
            <a:noAutofit/>
          </a:bodyPr>
          <a:lstStyle>
            <a:lvl1pPr algn="l" rtl="0">
              <a:defRPr sz="3200" b="0"/>
            </a:lvl1pPr>
          </a:lstStyle>
          <a:p>
            <a:pPr rtl="0"/>
            <a:r>
              <a:rPr lang="nb-NO" smtClean="0"/>
              <a:t>Klikk for å redigere tittelstil</a:t>
            </a:r>
            <a:endParaRPr/>
          </a:p>
        </p:txBody>
      </p:sp>
      <p:sp>
        <p:nvSpPr>
          <p:cNvPr id="20" name="Rektangel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sz="2400"/>
          </a:p>
        </p:txBody>
      </p:sp>
      <p:sp>
        <p:nvSpPr>
          <p:cNvPr id="3" name="Plassholder for innhold 2"/>
          <p:cNvSpPr>
            <a:spLocks noGrp="1"/>
          </p:cNvSpPr>
          <p:nvPr>
            <p:ph idx="1"/>
          </p:nvPr>
        </p:nvSpPr>
        <p:spPr bwMode="white">
          <a:xfrm>
            <a:off x="507868" y="482602"/>
            <a:ext cx="6602280" cy="5842001"/>
          </a:xfrm>
        </p:spPr>
        <p:txBody>
          <a:bodyPr rtlCol="0">
            <a:normAutofit/>
          </a:bodyPr>
          <a:lstStyle>
            <a:lvl1pPr algn="l" rtl="0">
              <a:defRPr sz="2800"/>
            </a:lvl1pPr>
            <a:lvl2pPr algn="l" rtl="0">
              <a:defRPr sz="2400"/>
            </a:lvl2pPr>
            <a:lvl3pPr algn="l" rtl="0">
              <a:defRPr sz="2000"/>
            </a:lvl3pPr>
            <a:lvl4pPr algn="l" rtl="0">
              <a:defRPr sz="1800"/>
            </a:lvl4pPr>
            <a:lvl5pPr algn="l" rtl="0">
              <a:defRPr sz="1600"/>
            </a:lvl5pPr>
            <a:lvl6pPr algn="l" rtl="0">
              <a:defRPr sz="1600"/>
            </a:lvl6pPr>
            <a:lvl7pPr algn="l" rtl="0">
              <a:defRPr sz="1600"/>
            </a:lvl7pPr>
            <a:lvl8pPr algn="l" rtl="0">
              <a:defRPr sz="1600"/>
            </a:lvl8pPr>
            <a:lvl9pPr algn="l" rtl="0">
              <a:defRPr sz="1600"/>
            </a:lvl9pPr>
          </a:lstStyle>
          <a:p>
            <a:pPr lvl="0" rtl="0"/>
            <a:r>
              <a:rPr lang="nb-NO" smtClean="0"/>
              <a:t>Rediger tekststiler i malen</a:t>
            </a:r>
          </a:p>
          <a:p>
            <a:pPr lvl="1" rtl="0"/>
            <a:r>
              <a:rPr lang="nb-NO" smtClean="0"/>
              <a:t>Andre nivå</a:t>
            </a:r>
          </a:p>
          <a:p>
            <a:pPr lvl="2" rtl="0"/>
            <a:r>
              <a:rPr lang="nb-NO" smtClean="0"/>
              <a:t>Tredje nivå</a:t>
            </a:r>
          </a:p>
          <a:p>
            <a:pPr lvl="3" rtl="0"/>
            <a:r>
              <a:rPr lang="nb-NO" smtClean="0"/>
              <a:t>Fjerde nivå</a:t>
            </a:r>
          </a:p>
          <a:p>
            <a:pPr lvl="4" rtl="0"/>
            <a:r>
              <a:rPr lang="nb-NO" smtClean="0"/>
              <a:t>Femte nivå</a:t>
            </a:r>
            <a:endParaRPr/>
          </a:p>
        </p:txBody>
      </p:sp>
      <p:sp>
        <p:nvSpPr>
          <p:cNvPr id="4" name="Plassholder for tekst 3"/>
          <p:cNvSpPr>
            <a:spLocks noGrp="1"/>
          </p:cNvSpPr>
          <p:nvPr>
            <p:ph type="body" sz="half" idx="2"/>
          </p:nvPr>
        </p:nvSpPr>
        <p:spPr>
          <a:xfrm>
            <a:off x="7821163" y="2108200"/>
            <a:ext cx="3961368" cy="4267200"/>
          </a:xfrm>
        </p:spPr>
        <p:txBody>
          <a:bodyPr rtlCol="0" anchor="t" anchorCtr="0">
            <a:normAutofit/>
          </a:bodyPr>
          <a:lstStyle>
            <a:lvl1pPr marL="0" indent="0" algn="l" rtl="0">
              <a:spcBef>
                <a:spcPts val="1600"/>
              </a:spcBef>
              <a:buNone/>
              <a:defRPr sz="2000">
                <a:solidFill>
                  <a:schemeClr val="tx1"/>
                </a:solidFill>
              </a:defRPr>
            </a:lvl1pPr>
            <a:lvl2pPr marL="609493" indent="0" algn="l" rtl="0">
              <a:buNone/>
              <a:defRPr sz="1600"/>
            </a:lvl2pPr>
            <a:lvl3pPr marL="1218987" indent="0" algn="l" rtl="0">
              <a:buNone/>
              <a:defRPr sz="1300"/>
            </a:lvl3pPr>
            <a:lvl4pPr marL="1828480" indent="0" algn="l" rtl="0">
              <a:buNone/>
              <a:defRPr sz="1200"/>
            </a:lvl4pPr>
            <a:lvl5pPr marL="2437972" indent="0" algn="l" rtl="0">
              <a:buNone/>
              <a:defRPr sz="1200"/>
            </a:lvl5pPr>
            <a:lvl6pPr marL="3047466"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nb-NO" smtClean="0"/>
              <a:t>Rediger tekststiler i malen</a:t>
            </a:r>
          </a:p>
        </p:txBody>
      </p:sp>
      <p:sp>
        <p:nvSpPr>
          <p:cNvPr id="6" name="Plassholder for bunntekst 5"/>
          <p:cNvSpPr>
            <a:spLocks noGrp="1"/>
          </p:cNvSpPr>
          <p:nvPr>
            <p:ph type="ftr" sz="quarter" idx="11"/>
          </p:nvPr>
        </p:nvSpPr>
        <p:spPr/>
        <p:txBody>
          <a:bodyPr rtlCol="0"/>
          <a:lstStyle/>
          <a:p>
            <a:pPr rtl="0"/>
            <a:endParaRPr lang="en-US"/>
          </a:p>
        </p:txBody>
      </p:sp>
      <p:sp>
        <p:nvSpPr>
          <p:cNvPr id="5" name="Plassholder for dato 4"/>
          <p:cNvSpPr>
            <a:spLocks noGrp="1"/>
          </p:cNvSpPr>
          <p:nvPr>
            <p:ph type="dt" sz="half" idx="10"/>
          </p:nvPr>
        </p:nvSpPr>
        <p:spPr/>
        <p:txBody>
          <a:bodyPr rtlCol="0"/>
          <a:lstStyle>
            <a:lvl1pPr>
              <a:defRPr/>
            </a:lvl1pPr>
          </a:lstStyle>
          <a:p>
            <a:fld id="{5A7BC8D1-26A8-4A6A-9451-F150A68F8937}" type="datetime1">
              <a:rPr lang="nb-NO" smtClean="0"/>
              <a:pPr/>
              <a:t>21.10.2024</a:t>
            </a:fld>
            <a:endParaRPr lang="en-US" dirty="0"/>
          </a:p>
        </p:txBody>
      </p:sp>
      <p:sp>
        <p:nvSpPr>
          <p:cNvPr id="7" name="Plassholder for lysbildenummer 6"/>
          <p:cNvSpPr>
            <a:spLocks noGrp="1"/>
          </p:cNvSpPr>
          <p:nvPr>
            <p:ph type="sldNum" sz="quarter" idx="12"/>
          </p:nvPr>
        </p:nvSpPr>
        <p:spPr/>
        <p:txBody>
          <a:bodyPr rtlCol="0"/>
          <a:lstStyle/>
          <a:p>
            <a:pPr rtl="0"/>
            <a:fld id="{E5FD5434-F838-4DD4-A17B-1CB1A1850DF4}" type="slidenum">
              <a:rPr lang="en-US" smtClean="0"/>
              <a:pPr/>
              <a:t>‹#›</a:t>
            </a:fld>
            <a:endParaRPr lang="en-US"/>
          </a:p>
        </p:txBody>
      </p:sp>
    </p:spTree>
    <p:extLst>
      <p:ext uri="{BB962C8B-B14F-4D97-AF65-F5344CB8AC3E}">
        <p14:creationId xmlns:p14="http://schemas.microsoft.com/office/powerpoint/2010/main" val="276831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bildetekst">
    <p:spTree>
      <p:nvGrpSpPr>
        <p:cNvPr id="1" name=""/>
        <p:cNvGrpSpPr/>
        <p:nvPr/>
      </p:nvGrpSpPr>
      <p:grpSpPr>
        <a:xfrm>
          <a:off x="0" y="0"/>
          <a:ext cx="0" cy="0"/>
          <a:chOff x="0" y="0"/>
          <a:chExt cx="0" cy="0"/>
        </a:xfrm>
      </p:grpSpPr>
      <p:sp>
        <p:nvSpPr>
          <p:cNvPr id="2" name="Tittel 1"/>
          <p:cNvSpPr>
            <a:spLocks noGrp="1"/>
          </p:cNvSpPr>
          <p:nvPr>
            <p:ph type="title"/>
          </p:nvPr>
        </p:nvSpPr>
        <p:spPr>
          <a:xfrm>
            <a:off x="6399134" y="1905000"/>
            <a:ext cx="5180251" cy="1727200"/>
          </a:xfrm>
        </p:spPr>
        <p:txBody>
          <a:bodyPr rtlCol="0" anchor="b" anchorCtr="0">
            <a:normAutofit/>
          </a:bodyPr>
          <a:lstStyle>
            <a:lvl1pPr algn="l" rtl="0">
              <a:defRPr sz="3200" b="0"/>
            </a:lvl1pPr>
          </a:lstStyle>
          <a:p>
            <a:pPr rtl="0"/>
            <a:r>
              <a:rPr lang="nb-NO" smtClean="0"/>
              <a:t>Klikk for å redigere tittelstil</a:t>
            </a:r>
            <a:endParaRPr/>
          </a:p>
        </p:txBody>
      </p:sp>
      <p:sp>
        <p:nvSpPr>
          <p:cNvPr id="9" name="Rektangel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sz="2400"/>
          </a:p>
        </p:txBody>
      </p:sp>
      <p:sp>
        <p:nvSpPr>
          <p:cNvPr id="3" name="Plassholder for bilde 2" descr="En tom plassholder for bilde. Klikk plassholderen, og velg bildet du ønsker å legge til."/>
          <p:cNvSpPr>
            <a:spLocks noGrp="1"/>
          </p:cNvSpPr>
          <p:nvPr>
            <p:ph type="pic" idx="1"/>
          </p:nvPr>
        </p:nvSpPr>
        <p:spPr>
          <a:xfrm>
            <a:off x="507870" y="482601"/>
            <a:ext cx="5077859" cy="5862706"/>
          </a:xfrm>
          <a:noFill/>
          <a:ln w="9525">
            <a:noFill/>
            <a:miter lim="800000"/>
          </a:ln>
          <a:effectLst/>
        </p:spPr>
        <p:txBody>
          <a:bodyPr rtlCol="0">
            <a:normAutofit/>
          </a:bodyPr>
          <a:lstStyle>
            <a:lvl1pPr marL="0" indent="0" algn="ctr" rtl="0">
              <a:buNone/>
              <a:defRPr sz="2700"/>
            </a:lvl1pPr>
            <a:lvl2pPr marL="609493" indent="0" algn="l" rtl="0">
              <a:buNone/>
              <a:defRPr sz="3700"/>
            </a:lvl2pPr>
            <a:lvl3pPr marL="1218987" indent="0" algn="l" rtl="0">
              <a:buNone/>
              <a:defRPr sz="3200"/>
            </a:lvl3pPr>
            <a:lvl4pPr marL="1828480" indent="0" algn="l" rtl="0">
              <a:buNone/>
              <a:defRPr sz="2700"/>
            </a:lvl4pPr>
            <a:lvl5pPr marL="2437972" indent="0" algn="l" rtl="0">
              <a:buNone/>
              <a:defRPr sz="2700"/>
            </a:lvl5pPr>
            <a:lvl6pPr marL="3047466" indent="0" algn="l" rtl="0">
              <a:buNone/>
              <a:defRPr sz="2700"/>
            </a:lvl6pPr>
            <a:lvl7pPr marL="3656960" indent="0" algn="l" rtl="0">
              <a:buNone/>
              <a:defRPr sz="2700"/>
            </a:lvl7pPr>
            <a:lvl8pPr marL="4266453" indent="0" algn="l" rtl="0">
              <a:buNone/>
              <a:defRPr sz="2700"/>
            </a:lvl8pPr>
            <a:lvl9pPr marL="4875947" indent="0" algn="l" rtl="0">
              <a:buNone/>
              <a:defRPr sz="2700"/>
            </a:lvl9pPr>
          </a:lstStyle>
          <a:p>
            <a:pPr rtl="0"/>
            <a:r>
              <a:rPr lang="nb-NO" smtClean="0"/>
              <a:t>Klikk ikonet for å legge til et bilde</a:t>
            </a:r>
            <a:endParaRPr/>
          </a:p>
        </p:txBody>
      </p:sp>
      <p:sp>
        <p:nvSpPr>
          <p:cNvPr id="4" name="Plassholder for tekst 3"/>
          <p:cNvSpPr>
            <a:spLocks noGrp="1"/>
          </p:cNvSpPr>
          <p:nvPr>
            <p:ph type="body" sz="half" idx="2"/>
          </p:nvPr>
        </p:nvSpPr>
        <p:spPr>
          <a:xfrm>
            <a:off x="6399134" y="3733800"/>
            <a:ext cx="5180251" cy="1727200"/>
          </a:xfrm>
        </p:spPr>
        <p:txBody>
          <a:bodyPr rtlCol="0">
            <a:normAutofit/>
          </a:bodyPr>
          <a:lstStyle>
            <a:lvl1pPr marL="0" indent="0" algn="l" rtl="0">
              <a:spcBef>
                <a:spcPts val="1600"/>
              </a:spcBef>
              <a:buNone/>
              <a:defRPr sz="2000">
                <a:solidFill>
                  <a:schemeClr val="tx1"/>
                </a:solidFill>
              </a:defRPr>
            </a:lvl1pPr>
            <a:lvl2pPr marL="609493" indent="0" algn="l" rtl="0">
              <a:buNone/>
              <a:defRPr sz="1600"/>
            </a:lvl2pPr>
            <a:lvl3pPr marL="1218987" indent="0" algn="l" rtl="0">
              <a:buNone/>
              <a:defRPr sz="1300"/>
            </a:lvl3pPr>
            <a:lvl4pPr marL="1828480" indent="0" algn="l" rtl="0">
              <a:buNone/>
              <a:defRPr sz="1200"/>
            </a:lvl4pPr>
            <a:lvl5pPr marL="2437972" indent="0" algn="l" rtl="0">
              <a:buNone/>
              <a:defRPr sz="1200"/>
            </a:lvl5pPr>
            <a:lvl6pPr marL="3047466"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nb-NO" smtClean="0"/>
              <a:t>Rediger tekststiler i malen</a:t>
            </a:r>
          </a:p>
        </p:txBody>
      </p:sp>
      <p:sp>
        <p:nvSpPr>
          <p:cNvPr id="6" name="Plassholder for bunntekst 5"/>
          <p:cNvSpPr>
            <a:spLocks noGrp="1"/>
          </p:cNvSpPr>
          <p:nvPr>
            <p:ph type="ftr" sz="quarter" idx="11"/>
          </p:nvPr>
        </p:nvSpPr>
        <p:spPr/>
        <p:txBody>
          <a:bodyPr rtlCol="0"/>
          <a:lstStyle/>
          <a:p>
            <a:pPr rtl="0"/>
            <a:endParaRPr lang="en-US"/>
          </a:p>
        </p:txBody>
      </p:sp>
      <p:sp>
        <p:nvSpPr>
          <p:cNvPr id="5" name="Plassholder for dato 4"/>
          <p:cNvSpPr>
            <a:spLocks noGrp="1"/>
          </p:cNvSpPr>
          <p:nvPr>
            <p:ph type="dt" sz="half" idx="10"/>
          </p:nvPr>
        </p:nvSpPr>
        <p:spPr/>
        <p:txBody>
          <a:bodyPr rtlCol="0"/>
          <a:lstStyle>
            <a:lvl1pPr>
              <a:defRPr/>
            </a:lvl1pPr>
          </a:lstStyle>
          <a:p>
            <a:fld id="{14E48D61-596B-49A2-B570-AD1E432733B1}" type="datetime1">
              <a:rPr lang="nb-NO" smtClean="0"/>
              <a:pPr/>
              <a:t>21.10.2024</a:t>
            </a:fld>
            <a:endParaRPr lang="en-US" dirty="0"/>
          </a:p>
        </p:txBody>
      </p:sp>
      <p:sp>
        <p:nvSpPr>
          <p:cNvPr id="7" name="Plassholder for lysbildenummer 6"/>
          <p:cNvSpPr>
            <a:spLocks noGrp="1"/>
          </p:cNvSpPr>
          <p:nvPr>
            <p:ph type="sldNum" sz="quarter" idx="12"/>
          </p:nvPr>
        </p:nvSpPr>
        <p:spPr/>
        <p:txBody>
          <a:bodyPr rtlCol="0"/>
          <a:lstStyle/>
          <a:p>
            <a:pPr rtl="0"/>
            <a:fld id="{E5FD5434-F838-4DD4-A17B-1CB1A1850DF4}" type="slidenum">
              <a:rPr lang="en-US" smtClean="0"/>
              <a:pPr/>
              <a:t>‹#›</a:t>
            </a:fld>
            <a:endParaRPr lang="en-US"/>
          </a:p>
        </p:txBody>
      </p:sp>
    </p:spTree>
    <p:extLst>
      <p:ext uri="{BB962C8B-B14F-4D97-AF65-F5344CB8AC3E}">
        <p14:creationId xmlns:p14="http://schemas.microsoft.com/office/powerpoint/2010/main" val="44899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ivt bilde med bildetekst">
    <p:spTree>
      <p:nvGrpSpPr>
        <p:cNvPr id="1" name=""/>
        <p:cNvGrpSpPr/>
        <p:nvPr/>
      </p:nvGrpSpPr>
      <p:grpSpPr>
        <a:xfrm>
          <a:off x="0" y="0"/>
          <a:ext cx="0" cy="0"/>
          <a:chOff x="0" y="0"/>
          <a:chExt cx="0" cy="0"/>
        </a:xfrm>
      </p:grpSpPr>
      <p:sp>
        <p:nvSpPr>
          <p:cNvPr id="2" name="Tittel 1"/>
          <p:cNvSpPr>
            <a:spLocks noGrp="1"/>
          </p:cNvSpPr>
          <p:nvPr>
            <p:ph type="title"/>
          </p:nvPr>
        </p:nvSpPr>
        <p:spPr>
          <a:xfrm>
            <a:off x="7821163" y="482600"/>
            <a:ext cx="3961368" cy="1422400"/>
          </a:xfrm>
        </p:spPr>
        <p:txBody>
          <a:bodyPr rtlCol="0" anchor="b" anchorCtr="0">
            <a:normAutofit/>
          </a:bodyPr>
          <a:lstStyle>
            <a:lvl1pPr algn="l" rtl="0">
              <a:defRPr sz="3200" b="0"/>
            </a:lvl1pPr>
          </a:lstStyle>
          <a:p>
            <a:pPr rtl="0"/>
            <a:r>
              <a:rPr lang="nb-NO" smtClean="0"/>
              <a:t>Klikk for å redigere tittelstil</a:t>
            </a:r>
            <a:endParaRPr/>
          </a:p>
        </p:txBody>
      </p:sp>
      <p:sp>
        <p:nvSpPr>
          <p:cNvPr id="9" name="Rektangel 8"/>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sz="2400"/>
          </a:p>
        </p:txBody>
      </p:sp>
      <p:sp>
        <p:nvSpPr>
          <p:cNvPr id="3" name="Plassholder for bilde 2" descr="En tom plassholder for bilde. Klikk plassholderen, og velg bildet du ønsker å legge til."/>
          <p:cNvSpPr>
            <a:spLocks noGrp="1"/>
          </p:cNvSpPr>
          <p:nvPr>
            <p:ph type="pic" idx="1"/>
          </p:nvPr>
        </p:nvSpPr>
        <p:spPr>
          <a:xfrm>
            <a:off x="507869" y="482602"/>
            <a:ext cx="6602281" cy="5842001"/>
          </a:xfrm>
          <a:noFill/>
          <a:ln w="9525">
            <a:noFill/>
            <a:miter lim="800000"/>
          </a:ln>
          <a:effectLst/>
        </p:spPr>
        <p:txBody>
          <a:bodyPr rtlCol="0">
            <a:normAutofit/>
          </a:bodyPr>
          <a:lstStyle>
            <a:lvl1pPr marL="0" indent="0" algn="ctr" rtl="0">
              <a:buNone/>
              <a:defRPr sz="2700"/>
            </a:lvl1pPr>
            <a:lvl2pPr marL="609493" indent="0" algn="l" rtl="0">
              <a:buNone/>
              <a:defRPr sz="3700"/>
            </a:lvl2pPr>
            <a:lvl3pPr marL="1218987" indent="0" algn="l" rtl="0">
              <a:buNone/>
              <a:defRPr sz="3200"/>
            </a:lvl3pPr>
            <a:lvl4pPr marL="1828480" indent="0" algn="l" rtl="0">
              <a:buNone/>
              <a:defRPr sz="2700"/>
            </a:lvl4pPr>
            <a:lvl5pPr marL="2437972" indent="0" algn="l" rtl="0">
              <a:buNone/>
              <a:defRPr sz="2700"/>
            </a:lvl5pPr>
            <a:lvl6pPr marL="3047466" indent="0" algn="l" rtl="0">
              <a:buNone/>
              <a:defRPr sz="2700"/>
            </a:lvl6pPr>
            <a:lvl7pPr marL="3656960" indent="0" algn="l" rtl="0">
              <a:buNone/>
              <a:defRPr sz="2700"/>
            </a:lvl7pPr>
            <a:lvl8pPr marL="4266453" indent="0" algn="l" rtl="0">
              <a:buNone/>
              <a:defRPr sz="2700"/>
            </a:lvl8pPr>
            <a:lvl9pPr marL="4875947" indent="0" algn="l" rtl="0">
              <a:buNone/>
              <a:defRPr sz="2700"/>
            </a:lvl9pPr>
          </a:lstStyle>
          <a:p>
            <a:pPr rtl="0"/>
            <a:r>
              <a:rPr lang="nb-NO" smtClean="0"/>
              <a:t>Klikk ikonet for å legge til et bilde</a:t>
            </a:r>
            <a:endParaRPr/>
          </a:p>
        </p:txBody>
      </p:sp>
      <p:sp>
        <p:nvSpPr>
          <p:cNvPr id="4" name="Plassholder for tekst 3"/>
          <p:cNvSpPr>
            <a:spLocks noGrp="1"/>
          </p:cNvSpPr>
          <p:nvPr>
            <p:ph type="body" sz="half" idx="2"/>
          </p:nvPr>
        </p:nvSpPr>
        <p:spPr>
          <a:xfrm>
            <a:off x="7821163" y="2108200"/>
            <a:ext cx="3961368" cy="4267200"/>
          </a:xfrm>
        </p:spPr>
        <p:txBody>
          <a:bodyPr rtlCol="0">
            <a:normAutofit/>
          </a:bodyPr>
          <a:lstStyle>
            <a:lvl1pPr marL="0" indent="0" algn="l" rtl="0">
              <a:spcBef>
                <a:spcPts val="1600"/>
              </a:spcBef>
              <a:buNone/>
              <a:defRPr sz="2000">
                <a:solidFill>
                  <a:schemeClr val="tx1"/>
                </a:solidFill>
              </a:defRPr>
            </a:lvl1pPr>
            <a:lvl2pPr marL="609493" indent="0" algn="l" rtl="0">
              <a:buNone/>
              <a:defRPr sz="1600"/>
            </a:lvl2pPr>
            <a:lvl3pPr marL="1218987" indent="0" algn="l" rtl="0">
              <a:buNone/>
              <a:defRPr sz="1300"/>
            </a:lvl3pPr>
            <a:lvl4pPr marL="1828480" indent="0" algn="l" rtl="0">
              <a:buNone/>
              <a:defRPr sz="1200"/>
            </a:lvl4pPr>
            <a:lvl5pPr marL="2437972" indent="0" algn="l" rtl="0">
              <a:buNone/>
              <a:defRPr sz="1200"/>
            </a:lvl5pPr>
            <a:lvl6pPr marL="3047466"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nb-NO" smtClean="0"/>
              <a:t>Rediger tekststiler i malen</a:t>
            </a:r>
          </a:p>
        </p:txBody>
      </p:sp>
      <p:sp>
        <p:nvSpPr>
          <p:cNvPr id="6" name="Plassholder for bunntekst 5"/>
          <p:cNvSpPr>
            <a:spLocks noGrp="1"/>
          </p:cNvSpPr>
          <p:nvPr>
            <p:ph type="ftr" sz="quarter" idx="11"/>
          </p:nvPr>
        </p:nvSpPr>
        <p:spPr/>
        <p:txBody>
          <a:bodyPr rtlCol="0"/>
          <a:lstStyle/>
          <a:p>
            <a:pPr rtl="0"/>
            <a:endParaRPr lang="en-US"/>
          </a:p>
        </p:txBody>
      </p:sp>
      <p:sp>
        <p:nvSpPr>
          <p:cNvPr id="5" name="Plassholder for dato 4"/>
          <p:cNvSpPr>
            <a:spLocks noGrp="1"/>
          </p:cNvSpPr>
          <p:nvPr>
            <p:ph type="dt" sz="half" idx="10"/>
          </p:nvPr>
        </p:nvSpPr>
        <p:spPr/>
        <p:txBody>
          <a:bodyPr rtlCol="0"/>
          <a:lstStyle>
            <a:lvl1pPr>
              <a:defRPr/>
            </a:lvl1pPr>
          </a:lstStyle>
          <a:p>
            <a:fld id="{836D2C53-FA12-4BDF-B548-F35891A9C1B8}" type="datetime1">
              <a:rPr lang="nb-NO" smtClean="0"/>
              <a:pPr/>
              <a:t>21.10.2024</a:t>
            </a:fld>
            <a:endParaRPr lang="en-US" dirty="0"/>
          </a:p>
        </p:txBody>
      </p:sp>
      <p:sp>
        <p:nvSpPr>
          <p:cNvPr id="7" name="Plassholder for lysbildenummer 6"/>
          <p:cNvSpPr>
            <a:spLocks noGrp="1"/>
          </p:cNvSpPr>
          <p:nvPr>
            <p:ph type="sldNum" sz="quarter" idx="12"/>
          </p:nvPr>
        </p:nvSpPr>
        <p:spPr/>
        <p:txBody>
          <a:bodyPr rtlCol="0"/>
          <a:lstStyle/>
          <a:p>
            <a:pPr rtl="0"/>
            <a:fld id="{E5FD5434-F838-4DD4-A17B-1CB1A1850DF4}" type="slidenum">
              <a:rPr lang="en-US" smtClean="0"/>
              <a:pPr/>
              <a:t>‹#›</a:t>
            </a:fld>
            <a:endParaRPr lang="en-US"/>
          </a:p>
        </p:txBody>
      </p:sp>
    </p:spTree>
    <p:extLst>
      <p:ext uri="{BB962C8B-B14F-4D97-AF65-F5344CB8AC3E}">
        <p14:creationId xmlns:p14="http://schemas.microsoft.com/office/powerpoint/2010/main" val="315074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tel og 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lstStyle/>
          <a:p>
            <a:pPr rtl="0"/>
            <a:r>
              <a:rPr lang="nb-NO" smtClean="0"/>
              <a:t>Klikk for å redigere tittelstil</a:t>
            </a:r>
            <a:endParaRPr/>
          </a:p>
        </p:txBody>
      </p:sp>
      <p:sp>
        <p:nvSpPr>
          <p:cNvPr id="3" name="Plassholder for loddrett tekst 2"/>
          <p:cNvSpPr>
            <a:spLocks noGrp="1"/>
          </p:cNvSpPr>
          <p:nvPr>
            <p:ph type="body" orient="vert" idx="1"/>
          </p:nvPr>
        </p:nvSpPr>
        <p:spPr/>
        <p:txBody>
          <a:bodyPr vert="eaVert" rtlCol="0"/>
          <a:lstStyle>
            <a:lvl5pPr algn="l" rtl="0">
              <a:defRPr/>
            </a:lvl5pPr>
            <a:lvl6pPr marL="2669581" algn="l" rtl="0">
              <a:defRPr baseline="0"/>
            </a:lvl6pPr>
            <a:lvl7pPr marL="2669581" algn="l" rtl="0">
              <a:defRPr baseline="0"/>
            </a:lvl7pPr>
            <a:lvl8pPr marL="2669581" algn="l" rtl="0">
              <a:defRPr baseline="0"/>
            </a:lvl8pPr>
            <a:lvl9pPr marL="2669581" algn="l" rtl="0">
              <a:defRPr baseline="0"/>
            </a:lvl9pPr>
          </a:lstStyle>
          <a:p>
            <a:pPr lvl="0" rtl="0"/>
            <a:r>
              <a:rPr lang="nb-NO" smtClean="0"/>
              <a:t>Rediger tekststiler i malen</a:t>
            </a:r>
          </a:p>
          <a:p>
            <a:pPr lvl="1" rtl="0"/>
            <a:r>
              <a:rPr lang="nb-NO" smtClean="0"/>
              <a:t>Andre nivå</a:t>
            </a:r>
          </a:p>
          <a:p>
            <a:pPr lvl="2" rtl="0"/>
            <a:r>
              <a:rPr lang="nb-NO" smtClean="0"/>
              <a:t>Tredje nivå</a:t>
            </a:r>
          </a:p>
          <a:p>
            <a:pPr lvl="3" rtl="0"/>
            <a:r>
              <a:rPr lang="nb-NO" smtClean="0"/>
              <a:t>Fjerde nivå</a:t>
            </a:r>
          </a:p>
          <a:p>
            <a:pPr lvl="4" rtl="0"/>
            <a:r>
              <a:rPr lang="nb-NO" smtClean="0"/>
              <a:t>Femte nivå</a:t>
            </a:r>
            <a:endParaRPr/>
          </a:p>
        </p:txBody>
      </p:sp>
      <p:sp>
        <p:nvSpPr>
          <p:cNvPr id="5" name="Plassholder for bunntekst 4"/>
          <p:cNvSpPr>
            <a:spLocks noGrp="1"/>
          </p:cNvSpPr>
          <p:nvPr>
            <p:ph type="ftr" sz="quarter" idx="11"/>
          </p:nvPr>
        </p:nvSpPr>
        <p:spPr/>
        <p:txBody>
          <a:bodyPr rtlCol="0"/>
          <a:lstStyle/>
          <a:p>
            <a:pPr rtl="0"/>
            <a:endParaRPr lang="en-US"/>
          </a:p>
        </p:txBody>
      </p:sp>
      <p:sp>
        <p:nvSpPr>
          <p:cNvPr id="4" name="Plassholder for dato 3"/>
          <p:cNvSpPr>
            <a:spLocks noGrp="1"/>
          </p:cNvSpPr>
          <p:nvPr>
            <p:ph type="dt" sz="half" idx="10"/>
          </p:nvPr>
        </p:nvSpPr>
        <p:spPr/>
        <p:txBody>
          <a:bodyPr rtlCol="0"/>
          <a:lstStyle>
            <a:lvl1pPr>
              <a:defRPr/>
            </a:lvl1pPr>
          </a:lstStyle>
          <a:p>
            <a:fld id="{D84DB017-8701-45AF-A202-67AEC99390A3}" type="datetime1">
              <a:rPr lang="nb-NO" smtClean="0"/>
              <a:pPr/>
              <a:t>21.10.2024</a:t>
            </a:fld>
            <a:endParaRPr lang="en-US" dirty="0"/>
          </a:p>
        </p:txBody>
      </p:sp>
      <p:sp>
        <p:nvSpPr>
          <p:cNvPr id="6" name="Plassholder for lysbildenummer 5"/>
          <p:cNvSpPr>
            <a:spLocks noGrp="1"/>
          </p:cNvSpPr>
          <p:nvPr>
            <p:ph type="sldNum" sz="quarter" idx="12"/>
          </p:nvPr>
        </p:nvSpPr>
        <p:spPr/>
        <p:txBody>
          <a:bodyPr rtlCol="0"/>
          <a:lstStyle/>
          <a:p>
            <a:pPr rtl="0"/>
            <a:fld id="{E5FD5434-F838-4DD4-A17B-1CB1A1850DF4}" type="slidenum">
              <a:rPr lang="en-US" smtClean="0"/>
              <a:t>‹#›</a:t>
            </a:fld>
            <a:endParaRPr lang="en-US"/>
          </a:p>
        </p:txBody>
      </p:sp>
    </p:spTree>
    <p:extLst>
      <p:ext uri="{BB962C8B-B14F-4D97-AF65-F5344CB8AC3E}">
        <p14:creationId xmlns:p14="http://schemas.microsoft.com/office/powerpoint/2010/main" val="215347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10040043" y="685800"/>
            <a:ext cx="1843982" cy="5588002"/>
          </a:xfrm>
        </p:spPr>
        <p:txBody>
          <a:bodyPr vert="eaVert" rtlCol="0"/>
          <a:lstStyle>
            <a:lvl1pPr rtl="0">
              <a:defRPr/>
            </a:lvl1pPr>
          </a:lstStyle>
          <a:p>
            <a:pPr rtl="0"/>
            <a:r>
              <a:rPr lang="nb-NO" smtClean="0"/>
              <a:t>Klikk for å redigere tittelstil</a:t>
            </a:r>
            <a:endParaRPr dirty="0"/>
          </a:p>
        </p:txBody>
      </p:sp>
      <p:sp>
        <p:nvSpPr>
          <p:cNvPr id="3" name="Plassholder for loddrett tekst 2"/>
          <p:cNvSpPr>
            <a:spLocks noGrp="1"/>
          </p:cNvSpPr>
          <p:nvPr>
            <p:ph type="body" orient="vert" idx="1"/>
          </p:nvPr>
        </p:nvSpPr>
        <p:spPr>
          <a:xfrm>
            <a:off x="914163" y="685800"/>
            <a:ext cx="9040045" cy="5588002"/>
          </a:xfrm>
        </p:spPr>
        <p:txBody>
          <a:bodyPr vert="eaVert" rtlCol="0"/>
          <a:lstStyle>
            <a:lvl5pPr algn="l" rtl="0">
              <a:defRPr/>
            </a:lvl5pPr>
            <a:lvl6pPr algn="l" rtl="0">
              <a:defRPr/>
            </a:lvl6pPr>
            <a:lvl7pPr algn="l" rtl="0">
              <a:defRPr/>
            </a:lvl7pPr>
            <a:lvl8pPr algn="l" rtl="0">
              <a:defRPr baseline="0"/>
            </a:lvl8pPr>
            <a:lvl9pPr algn="l" rtl="0">
              <a:defRPr baseline="0"/>
            </a:lvl9pPr>
          </a:lstStyle>
          <a:p>
            <a:pPr lvl="0" rtl="0"/>
            <a:r>
              <a:rPr lang="nb-NO" smtClean="0"/>
              <a:t>Rediger tekststiler i malen</a:t>
            </a:r>
          </a:p>
          <a:p>
            <a:pPr lvl="1" rtl="0"/>
            <a:r>
              <a:rPr lang="nb-NO" smtClean="0"/>
              <a:t>Andre nivå</a:t>
            </a:r>
          </a:p>
          <a:p>
            <a:pPr lvl="2" rtl="0"/>
            <a:r>
              <a:rPr lang="nb-NO" smtClean="0"/>
              <a:t>Tredje nivå</a:t>
            </a:r>
          </a:p>
          <a:p>
            <a:pPr lvl="3" rtl="0"/>
            <a:r>
              <a:rPr lang="nb-NO" smtClean="0"/>
              <a:t>Fjerde nivå</a:t>
            </a:r>
          </a:p>
          <a:p>
            <a:pPr lvl="4" rtl="0"/>
            <a:r>
              <a:rPr lang="nb-NO" smtClean="0"/>
              <a:t>Femte nivå</a:t>
            </a:r>
            <a:endParaRPr/>
          </a:p>
        </p:txBody>
      </p:sp>
      <p:sp>
        <p:nvSpPr>
          <p:cNvPr id="5" name="Plassholder for bunntekst 4"/>
          <p:cNvSpPr>
            <a:spLocks noGrp="1"/>
          </p:cNvSpPr>
          <p:nvPr>
            <p:ph type="ftr" sz="quarter" idx="11"/>
          </p:nvPr>
        </p:nvSpPr>
        <p:spPr/>
        <p:txBody>
          <a:bodyPr rtlCol="0"/>
          <a:lstStyle/>
          <a:p>
            <a:pPr rtl="0"/>
            <a:endParaRPr lang="en-US"/>
          </a:p>
        </p:txBody>
      </p:sp>
      <p:sp>
        <p:nvSpPr>
          <p:cNvPr id="4" name="Plassholder for dato 3"/>
          <p:cNvSpPr>
            <a:spLocks noGrp="1"/>
          </p:cNvSpPr>
          <p:nvPr>
            <p:ph type="dt" sz="half" idx="10"/>
          </p:nvPr>
        </p:nvSpPr>
        <p:spPr/>
        <p:txBody>
          <a:bodyPr rtlCol="0"/>
          <a:lstStyle>
            <a:lvl1pPr>
              <a:defRPr/>
            </a:lvl1pPr>
          </a:lstStyle>
          <a:p>
            <a:fld id="{A765B989-CCDB-4080-8AA6-DB134692DEF3}" type="datetime1">
              <a:rPr lang="nb-NO" smtClean="0"/>
              <a:pPr/>
              <a:t>21.10.2024</a:t>
            </a:fld>
            <a:endParaRPr lang="en-US" dirty="0"/>
          </a:p>
        </p:txBody>
      </p:sp>
      <p:sp>
        <p:nvSpPr>
          <p:cNvPr id="6" name="Plassholder for lysbildenummer 5"/>
          <p:cNvSpPr>
            <a:spLocks noGrp="1"/>
          </p:cNvSpPr>
          <p:nvPr>
            <p:ph type="sldNum" sz="quarter" idx="12"/>
          </p:nvPr>
        </p:nvSpPr>
        <p:spPr/>
        <p:txBody>
          <a:bodyPr rtlCol="0"/>
          <a:lstStyle/>
          <a:p>
            <a:pPr rtl="0"/>
            <a:fld id="{E5FD5434-F838-4DD4-A17B-1CB1A1850DF4}" type="slidenum">
              <a:rPr lang="en-US" smtClean="0"/>
              <a:t>‹#›</a:t>
            </a:fld>
            <a:endParaRPr lang="en-US"/>
          </a:p>
        </p:txBody>
      </p:sp>
    </p:spTree>
    <p:extLst>
      <p:ext uri="{BB962C8B-B14F-4D97-AF65-F5344CB8AC3E}">
        <p14:creationId xmlns:p14="http://schemas.microsoft.com/office/powerpoint/2010/main" val="199176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tel – sentrert">
    <p:spTree>
      <p:nvGrpSpPr>
        <p:cNvPr id="1" name=""/>
        <p:cNvGrpSpPr/>
        <p:nvPr/>
      </p:nvGrpSpPr>
      <p:grpSpPr>
        <a:xfrm>
          <a:off x="0" y="0"/>
          <a:ext cx="0" cy="0"/>
          <a:chOff x="0" y="0"/>
          <a:chExt cx="0" cy="0"/>
        </a:xfrm>
      </p:grpSpPr>
      <p:sp>
        <p:nvSpPr>
          <p:cNvPr id="30" name="Titteltekst"/>
          <p:cNvSpPr txBox="1">
            <a:spLocks noGrp="1"/>
          </p:cNvSpPr>
          <p:nvPr>
            <p:ph type="title"/>
          </p:nvPr>
        </p:nvSpPr>
        <p:spPr>
          <a:xfrm>
            <a:off x="888769" y="2266950"/>
            <a:ext cx="10411288" cy="2324100"/>
          </a:xfrm>
          <a:prstGeom prst="rect">
            <a:avLst/>
          </a:prstGeom>
        </p:spPr>
        <p:txBody>
          <a:bodyPr/>
          <a:lstStyle/>
          <a:p>
            <a:r>
              <a:t>Titteltekst</a:t>
            </a:r>
          </a:p>
        </p:txBody>
      </p:sp>
      <p:sp>
        <p:nvSpPr>
          <p:cNvPr id="31"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7923672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ilde – vertikalt">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6411830" y="476250"/>
            <a:ext cx="5732557" cy="5734050"/>
          </a:xfrm>
          <a:prstGeom prst="rect">
            <a:avLst/>
          </a:prstGeom>
        </p:spPr>
        <p:txBody>
          <a:bodyPr lIns="91439" tIns="45719" rIns="91439" bIns="45719" anchor="t">
            <a:noAutofit/>
          </a:bodyPr>
          <a:lstStyle/>
          <a:p>
            <a:endParaRPr/>
          </a:p>
        </p:txBody>
      </p:sp>
      <p:sp>
        <p:nvSpPr>
          <p:cNvPr id="39" name="Titteltekst"/>
          <p:cNvSpPr txBox="1">
            <a:spLocks noGrp="1"/>
          </p:cNvSpPr>
          <p:nvPr>
            <p:ph type="title"/>
          </p:nvPr>
        </p:nvSpPr>
        <p:spPr>
          <a:xfrm>
            <a:off x="825285" y="476250"/>
            <a:ext cx="5110419" cy="2774950"/>
          </a:xfrm>
          <a:prstGeom prst="rect">
            <a:avLst/>
          </a:prstGeom>
        </p:spPr>
        <p:txBody>
          <a:bodyPr anchor="b"/>
          <a:lstStyle>
            <a:lvl1pPr>
              <a:defRPr sz="4199"/>
            </a:lvl1pPr>
          </a:lstStyle>
          <a:p>
            <a:r>
              <a:t>Titteltekst</a:t>
            </a:r>
          </a:p>
        </p:txBody>
      </p:sp>
      <p:sp>
        <p:nvSpPr>
          <p:cNvPr id="40" name="Brødtekst nivå én…"/>
          <p:cNvSpPr txBox="1">
            <a:spLocks noGrp="1"/>
          </p:cNvSpPr>
          <p:nvPr>
            <p:ph type="body" sz="quarter" idx="1"/>
          </p:nvPr>
        </p:nvSpPr>
        <p:spPr>
          <a:xfrm>
            <a:off x="825285" y="3263900"/>
            <a:ext cx="5110419" cy="2863850"/>
          </a:xfrm>
          <a:prstGeom prst="rect">
            <a:avLst/>
          </a:prstGeom>
        </p:spPr>
        <p:txBody>
          <a:bodyPr anchor="t"/>
          <a:lstStyle>
            <a:lvl1pPr marL="0" indent="0" algn="ctr">
              <a:spcBef>
                <a:spcPts val="0"/>
              </a:spcBef>
              <a:buSzTx/>
              <a:buNone/>
              <a:defRPr sz="2699"/>
            </a:lvl1pPr>
            <a:lvl2pPr marL="0" indent="0" algn="ctr">
              <a:spcBef>
                <a:spcPts val="0"/>
              </a:spcBef>
              <a:buSzTx/>
              <a:buNone/>
              <a:defRPr sz="2699"/>
            </a:lvl2pPr>
            <a:lvl3pPr marL="0" indent="0" algn="ctr">
              <a:spcBef>
                <a:spcPts val="0"/>
              </a:spcBef>
              <a:buSzTx/>
              <a:buNone/>
              <a:defRPr sz="2699"/>
            </a:lvl3pPr>
            <a:lvl4pPr marL="0" indent="0" algn="ctr">
              <a:spcBef>
                <a:spcPts val="0"/>
              </a:spcBef>
              <a:buSzTx/>
              <a:buNone/>
              <a:defRPr sz="2699"/>
            </a:lvl4pPr>
            <a:lvl5pPr marL="0" indent="0" algn="ctr">
              <a:spcBef>
                <a:spcPts val="0"/>
              </a:spcBef>
              <a:buSzTx/>
              <a:buNone/>
              <a:defRPr sz="2699"/>
            </a:lvl5pPr>
          </a:lstStyle>
          <a:p>
            <a:r>
              <a:t>Brødtekst nivå én</a:t>
            </a:r>
          </a:p>
          <a:p>
            <a:pPr lvl="1"/>
            <a:r>
              <a:t>Brødtekst nivå to</a:t>
            </a:r>
          </a:p>
          <a:p>
            <a:pPr lvl="2"/>
            <a:r>
              <a:t>Brødtekst nivå tre</a:t>
            </a:r>
          </a:p>
          <a:p>
            <a:pPr lvl="3"/>
            <a:r>
              <a:t>Brødtekst nivå fire</a:t>
            </a:r>
          </a:p>
          <a:p>
            <a:pPr lvl="4"/>
            <a:r>
              <a:t>Brødtekst nivå fem</a:t>
            </a:r>
          </a:p>
        </p:txBody>
      </p:sp>
      <p:sp>
        <p:nvSpPr>
          <p:cNvPr id="41"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1879418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tel og punkttegn">
    <p:spTree>
      <p:nvGrpSpPr>
        <p:cNvPr id="1" name=""/>
        <p:cNvGrpSpPr/>
        <p:nvPr/>
      </p:nvGrpSpPr>
      <p:grpSpPr>
        <a:xfrm>
          <a:off x="0" y="0"/>
          <a:ext cx="0" cy="0"/>
          <a:chOff x="0" y="0"/>
          <a:chExt cx="0" cy="0"/>
        </a:xfrm>
      </p:grpSpPr>
      <p:sp>
        <p:nvSpPr>
          <p:cNvPr id="56" name="Titteltekst"/>
          <p:cNvSpPr txBox="1">
            <a:spLocks noGrp="1"/>
          </p:cNvSpPr>
          <p:nvPr>
            <p:ph type="title"/>
          </p:nvPr>
        </p:nvSpPr>
        <p:spPr>
          <a:prstGeom prst="rect">
            <a:avLst/>
          </a:prstGeom>
        </p:spPr>
        <p:txBody>
          <a:bodyPr/>
          <a:lstStyle/>
          <a:p>
            <a:r>
              <a:t>Titteltekst</a:t>
            </a:r>
          </a:p>
        </p:txBody>
      </p:sp>
      <p:sp>
        <p:nvSpPr>
          <p:cNvPr id="57" name="Brødtekst nivå én…"/>
          <p:cNvSpPr txBox="1">
            <a:spLocks noGrp="1"/>
          </p:cNvSpPr>
          <p:nvPr>
            <p:ph type="body" idx="1"/>
          </p:nvPr>
        </p:nvSpPr>
        <p:spPr>
          <a:prstGeom prst="rect">
            <a:avLst/>
          </a:prstGeom>
        </p:spPr>
        <p:txBody>
          <a:bodyPr/>
          <a:lstStyle>
            <a:lvl1pPr>
              <a:defRPr sz="2400"/>
            </a:lvl1pPr>
            <a:lvl2pPr>
              <a:defRPr sz="2400"/>
            </a:lvl2pPr>
            <a:lvl3pPr>
              <a:defRPr sz="2400"/>
            </a:lvl3pPr>
            <a:lvl4pPr>
              <a:defRPr sz="2400"/>
            </a:lvl4pPr>
            <a:lvl5pPr>
              <a:defRPr sz="24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58"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33061011"/>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1_Tittel, punkttegn og bilde">
    <p:spTree>
      <p:nvGrpSpPr>
        <p:cNvPr id="1" name=""/>
        <p:cNvGrpSpPr/>
        <p:nvPr/>
      </p:nvGrpSpPr>
      <p:grpSpPr>
        <a:xfrm>
          <a:off x="0" y="0"/>
          <a:ext cx="0" cy="0"/>
          <a:chOff x="0" y="0"/>
          <a:chExt cx="0" cy="0"/>
        </a:xfrm>
      </p:grpSpPr>
      <p:sp>
        <p:nvSpPr>
          <p:cNvPr id="60" name="Lysbilde-…"/>
          <p:cNvSpPr txBox="1">
            <a:spLocks noGrp="1"/>
          </p:cNvSpPr>
          <p:nvPr>
            <p:ph type="title" hasCustomPrompt="1"/>
          </p:nvPr>
        </p:nvSpPr>
        <p:spPr>
          <a:xfrm>
            <a:off x="609441" y="387350"/>
            <a:ext cx="4875530" cy="800100"/>
          </a:xfrm>
          <a:prstGeom prst="rect">
            <a:avLst/>
          </a:prstGeom>
        </p:spPr>
        <p:txBody>
          <a:bodyPr/>
          <a:lstStyle/>
          <a:p>
            <a:r>
              <a:t>Lysbilde-
tittel</a:t>
            </a:r>
          </a:p>
          <a:p>
            <a:endParaRPr/>
          </a:p>
        </p:txBody>
      </p:sp>
      <p:sp>
        <p:nvSpPr>
          <p:cNvPr id="61" name="Bilde"/>
          <p:cNvSpPr>
            <a:spLocks noGrp="1"/>
          </p:cNvSpPr>
          <p:nvPr>
            <p:ph type="pic" idx="21"/>
          </p:nvPr>
        </p:nvSpPr>
        <p:spPr>
          <a:xfrm>
            <a:off x="6094735" y="359294"/>
            <a:ext cx="5484972" cy="6164812"/>
          </a:xfrm>
          <a:prstGeom prst="rect">
            <a:avLst/>
          </a:prstGeom>
        </p:spPr>
        <p:txBody>
          <a:bodyPr lIns="91439" tIns="45719" rIns="91439" bIns="45719">
            <a:noAutofit/>
          </a:bodyPr>
          <a:lstStyle/>
          <a:p>
            <a:endParaRPr/>
          </a:p>
        </p:txBody>
      </p:sp>
      <p:sp>
        <p:nvSpPr>
          <p:cNvPr id="62" name="Lysbildeundertittel"/>
          <p:cNvSpPr txBox="1">
            <a:spLocks noGrp="1"/>
          </p:cNvSpPr>
          <p:nvPr>
            <p:ph type="body" sz="quarter" idx="22" hasCustomPrompt="1"/>
          </p:nvPr>
        </p:nvSpPr>
        <p:spPr>
          <a:xfrm>
            <a:off x="609441" y="1193800"/>
            <a:ext cx="4877514" cy="416306"/>
          </a:xfrm>
          <a:prstGeom prst="rect">
            <a:avLst/>
          </a:prstGeom>
        </p:spPr>
        <p:txBody>
          <a:bodyPr/>
          <a:lstStyle>
            <a:lvl1pPr marL="0" indent="0" algn="ctr" defTabSz="396160">
              <a:lnSpc>
                <a:spcPct val="100000"/>
              </a:lnSpc>
              <a:spcBef>
                <a:spcPts val="0"/>
              </a:spcBef>
              <a:buSzTx/>
              <a:buNone/>
              <a:defRPr sz="2112" spc="-21">
                <a:latin typeface="Avenir Next Demi Bold"/>
                <a:ea typeface="Avenir Next Demi Bold"/>
                <a:cs typeface="Avenir Next Demi Bold"/>
                <a:sym typeface="Avenir Next Demi Bold"/>
              </a:defRPr>
            </a:lvl1pPr>
          </a:lstStyle>
          <a:p>
            <a:r>
              <a:t>Lysbildeundertittel</a:t>
            </a:r>
          </a:p>
        </p:txBody>
      </p:sp>
      <p:sp>
        <p:nvSpPr>
          <p:cNvPr id="63" name="Brødtekst nivå én…"/>
          <p:cNvSpPr txBox="1">
            <a:spLocks noGrp="1"/>
          </p:cNvSpPr>
          <p:nvPr>
            <p:ph type="body" sz="half" idx="1" hasCustomPrompt="1"/>
          </p:nvPr>
        </p:nvSpPr>
        <p:spPr>
          <a:xfrm>
            <a:off x="609441" y="2011611"/>
            <a:ext cx="4877514" cy="4192340"/>
          </a:xfrm>
          <a:prstGeom prst="rect">
            <a:avLst/>
          </a:prstGeom>
        </p:spPr>
        <p:txBody>
          <a:bodyPr/>
          <a:lstStyle/>
          <a:p>
            <a:r>
              <a:t>Punkttegntekst i lysbilde</a:t>
            </a:r>
          </a:p>
          <a:p>
            <a:pPr lvl="1"/>
            <a:endParaRPr/>
          </a:p>
          <a:p>
            <a:pPr lvl="2"/>
            <a:endParaRPr/>
          </a:p>
          <a:p>
            <a:pPr lvl="3"/>
            <a:endParaRPr/>
          </a:p>
          <a:p>
            <a:pPr lvl="4"/>
            <a:endParaRPr/>
          </a:p>
        </p:txBody>
      </p:sp>
      <p:sp>
        <p:nvSpPr>
          <p:cNvPr id="64" name="Lysbildenummer"/>
          <p:cNvSpPr txBox="1">
            <a:spLocks noGrp="1"/>
          </p:cNvSpPr>
          <p:nvPr>
            <p:ph type="sldNum" sz="quarter" idx="2"/>
          </p:nvPr>
        </p:nvSpPr>
        <p:spPr>
          <a:xfrm>
            <a:off x="6032199" y="6342380"/>
            <a:ext cx="130776" cy="22225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729455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14163" y="482600"/>
            <a:ext cx="10360501" cy="1219200"/>
          </a:xfrm>
          <a:prstGeom prst="rect">
            <a:avLst/>
          </a:prstGeom>
          <a:effectLst/>
        </p:spPr>
        <p:txBody>
          <a:bodyPr vert="horz" lIns="121899" tIns="60949" rIns="121899" bIns="60949" rtlCol="0" anchor="b" anchorCtr="0">
            <a:normAutofit/>
          </a:bodyPr>
          <a:lstStyle/>
          <a:p>
            <a:pPr rtl="0"/>
            <a:r>
              <a:rPr lang="nb-no"/>
              <a:t>Klikk for å redigere tittelstil</a:t>
            </a:r>
            <a:endParaRPr/>
          </a:p>
        </p:txBody>
      </p:sp>
      <p:sp>
        <p:nvSpPr>
          <p:cNvPr id="3" name="Plassholder for tekst 2"/>
          <p:cNvSpPr>
            <a:spLocks noGrp="1"/>
          </p:cNvSpPr>
          <p:nvPr>
            <p:ph type="body" idx="1"/>
          </p:nvPr>
        </p:nvSpPr>
        <p:spPr>
          <a:xfrm>
            <a:off x="914163" y="1803401"/>
            <a:ext cx="10360501" cy="4470400"/>
          </a:xfrm>
          <a:prstGeom prst="rect">
            <a:avLst/>
          </a:prstGeom>
        </p:spPr>
        <p:txBody>
          <a:bodyPr vert="horz" lIns="121899" tIns="60949" rIns="121899" bIns="60949" rtlCol="0">
            <a:normAutofit/>
          </a:bodyPr>
          <a:lstStyle/>
          <a:p>
            <a:pPr lvl="0" rtl="0"/>
            <a:r>
              <a:rPr lang="nb-no"/>
              <a:t>Klikk for å redigere tekststiler i malen</a:t>
            </a:r>
          </a:p>
          <a:p>
            <a:pPr lvl="1" rtl="0"/>
            <a:r>
              <a:rPr lang="nb-no"/>
              <a:t>Andre nivå</a:t>
            </a:r>
          </a:p>
          <a:p>
            <a:pPr lvl="2" rtl="0"/>
            <a:r>
              <a:rPr lang="nb-no"/>
              <a:t>Tredje nivå</a:t>
            </a:r>
          </a:p>
          <a:p>
            <a:pPr lvl="3" rtl="0"/>
            <a:r>
              <a:rPr lang="nb-no"/>
              <a:t>Fjerde nivå</a:t>
            </a:r>
          </a:p>
          <a:p>
            <a:pPr lvl="4" rtl="0"/>
            <a:r>
              <a:rPr lang="nb-no"/>
              <a:t>Femte nivå</a:t>
            </a:r>
            <a:endParaRPr lang="en-US" dirty="0"/>
          </a:p>
        </p:txBody>
      </p:sp>
      <p:sp>
        <p:nvSpPr>
          <p:cNvPr id="5" name="Plassholder for bunntekst 4"/>
          <p:cNvSpPr>
            <a:spLocks noGrp="1"/>
          </p:cNvSpPr>
          <p:nvPr>
            <p:ph type="ftr" sz="quarter" idx="3"/>
          </p:nvPr>
        </p:nvSpPr>
        <p:spPr>
          <a:xfrm>
            <a:off x="914163" y="6375400"/>
            <a:ext cx="7414869" cy="195072"/>
          </a:xfrm>
          <a:prstGeom prst="rect">
            <a:avLst/>
          </a:prstGeom>
        </p:spPr>
        <p:txBody>
          <a:bodyPr vert="horz" lIns="121899" tIns="60949" rIns="121899" bIns="60949" rtlCol="0" anchor="ctr"/>
          <a:lstStyle>
            <a:lvl1pPr algn="l" rtl="0">
              <a:defRPr sz="1100">
                <a:solidFill>
                  <a:schemeClr val="tx1"/>
                </a:solidFill>
              </a:defRPr>
            </a:lvl1pPr>
          </a:lstStyle>
          <a:p>
            <a:pPr rtl="0"/>
            <a:endParaRPr lang="en-US"/>
          </a:p>
        </p:txBody>
      </p:sp>
      <p:sp>
        <p:nvSpPr>
          <p:cNvPr id="4" name="Plassholder for dato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rtl="0">
              <a:defRPr sz="1100">
                <a:solidFill>
                  <a:schemeClr val="tx1"/>
                </a:solidFill>
              </a:defRPr>
            </a:lvl1pPr>
          </a:lstStyle>
          <a:p>
            <a:fld id="{AD9B2E19-85AE-4BD5-AD8B-0797A44A385D}" type="datetime1">
              <a:rPr lang="nb-NO" smtClean="0"/>
              <a:pPr/>
              <a:t>21.10.2024</a:t>
            </a:fld>
            <a:endParaRPr lang="en-US" dirty="0"/>
          </a:p>
        </p:txBody>
      </p:sp>
      <p:sp>
        <p:nvSpPr>
          <p:cNvPr id="6" name="Plassholder for lysbildenumm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rtl="0">
              <a:defRPr sz="1100">
                <a:solidFill>
                  <a:schemeClr val="tx1"/>
                </a:solidFill>
              </a:defRPr>
            </a:lvl1pPr>
          </a:lstStyle>
          <a:p>
            <a:fld id="{E5FD5434-F838-4DD4-A17B-1CB1A1850DF4}" type="slidenum">
              <a:rPr lang="en-US" smtClean="0"/>
              <a:pPr/>
              <a:t>‹#›</a:t>
            </a:fld>
            <a:endParaRPr lang="en-US"/>
          </a:p>
        </p:txBody>
      </p:sp>
    </p:spTree>
    <p:extLst>
      <p:ext uri="{BB962C8B-B14F-4D97-AF65-F5344CB8AC3E}">
        <p14:creationId xmlns:p14="http://schemas.microsoft.com/office/powerpoint/2010/main" val="429948849"/>
      </p:ext>
    </p:extLst>
  </p:cSld>
  <p:clrMap bg1="dk1" tx1="lt1" bg2="dk2"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accent1"/>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accent1"/>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accent1"/>
        </a:buClr>
        <a:buSzPct val="100000"/>
        <a:buFont typeface="Cambria" pitchFamily="18" charset="0"/>
        <a:buChar char="–"/>
        <a:defRPr sz="1800" kern="1200">
          <a:solidFill>
            <a:schemeClr val="tx1"/>
          </a:solidFill>
          <a:latin typeface="+mn-lt"/>
          <a:ea typeface="+mn-ea"/>
          <a:cs typeface="+mn-cs"/>
        </a:defRPr>
      </a:lvl4pPr>
      <a:lvl5pPr marL="1371599" indent="-274320" algn="l" defTabSz="1218987"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accent1"/>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7pPr>
      <a:lvl8pPr marL="2194559" indent="-274320" algn="l" defTabSz="1218987" rtl="0" eaLnBrk="1" latinLnBrk="0" hangingPunct="1">
        <a:lnSpc>
          <a:spcPct val="90000"/>
        </a:lnSpc>
        <a:spcBef>
          <a:spcPts val="800"/>
        </a:spcBef>
        <a:buClr>
          <a:schemeClr val="accent1"/>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2" algn="l" defTabSz="1218987" rtl="0" eaLnBrk="1" latinLnBrk="0" hangingPunct="1">
        <a:defRPr sz="2400" kern="1200">
          <a:solidFill>
            <a:schemeClr val="tx1"/>
          </a:solidFill>
          <a:latin typeface="+mn-lt"/>
          <a:ea typeface="+mn-ea"/>
          <a:cs typeface="+mn-cs"/>
        </a:defRPr>
      </a:lvl5pPr>
      <a:lvl6pPr marL="3047466"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imulering-vt.n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fhi.no/he/folkehelserapporten/skader/skader-og-ulykker-i-norge/?term=#forskjeller-i-befolkningen" TargetMode="External"/><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www.fhi.no/he/folkehelserapporten/skader/skader-og-ulykker-i-norge/?term=#forskjeller-i-befolkningen" TargetMode="External"/><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jpe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fif"/></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25.jf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www.ambulanseforum.no/konferanse/den-eldre-skadde-pasienten-blir-ofte-undertriagert/156552" TargetMode="External"/><Relationship Id="rId3" Type="http://schemas.openxmlformats.org/officeDocument/2006/relationships/hyperlink" Target="https://doi.org/10.4220/Sykepleiens.2020.82094" TargetMode="External"/><Relationship Id="rId7" Type="http://schemas.openxmlformats.org/officeDocument/2006/relationships/hyperlink" Target="https://sykepleien.no/2018/11/her-er-akuttgeriatriens-ti-bud" TargetMode="External"/><Relationship Id="rId2" Type="http://schemas.openxmlformats.org/officeDocument/2006/relationships/hyperlink" Target="https://doi.org/10.4220/Sykepleiens.2020.82105" TargetMode="External"/><Relationship Id="rId1" Type="http://schemas.openxmlformats.org/officeDocument/2006/relationships/slideLayout" Target="../slideLayouts/slideLayout2.xml"/><Relationship Id="rId6" Type="http://schemas.openxmlformats.org/officeDocument/2006/relationships/hyperlink" Target="https://indremedisineren.no/2022/01/silverteam-tidlig-prioritering-og-seleksjon-av-den-ortogeriatriske-pasient/" TargetMode="External"/><Relationship Id="rId5" Type="http://schemas.openxmlformats.org/officeDocument/2006/relationships/hyperlink" Target="https://nkt-traume.no/2021/01/ny-forskning-om-eldre-traumepasienter-der-nasjonalt-traumeregister-og-nkt-traume-medvirker/" TargetMode="External"/><Relationship Id="rId10" Type="http://schemas.openxmlformats.org/officeDocument/2006/relationships/hyperlink" Target="https://lvh.no/naar_det_haster/hardt_skadet_person/primaerundersoekelse_og_behandling" TargetMode="External"/><Relationship Id="rId4" Type="http://schemas.openxmlformats.org/officeDocument/2006/relationships/hyperlink" Target="https://www.simulering-vt.no/undervisning" TargetMode="External"/><Relationship Id="rId9" Type="http://schemas.openxmlformats.org/officeDocument/2006/relationships/hyperlink" Target="https://metodebok.no/index.php?action=topic&amp;item=GuMEkLE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485900" y="2996952"/>
            <a:ext cx="9220200" cy="2147926"/>
          </a:xfrm>
        </p:spPr>
        <p:txBody>
          <a:bodyPr rtlCol="0"/>
          <a:lstStyle/>
          <a:p>
            <a:pPr rtl="0"/>
            <a:r>
              <a:rPr lang="nb-NO" dirty="0" smtClean="0"/>
              <a:t>Interkommunal undervisning</a:t>
            </a:r>
            <a:endParaRPr lang="nb-NO" dirty="0"/>
          </a:p>
        </p:txBody>
      </p:sp>
      <p:sp>
        <p:nvSpPr>
          <p:cNvPr id="3" name="Undertittel 2"/>
          <p:cNvSpPr>
            <a:spLocks noGrp="1"/>
          </p:cNvSpPr>
          <p:nvPr>
            <p:ph type="subTitle" idx="1"/>
          </p:nvPr>
        </p:nvSpPr>
        <p:spPr>
          <a:xfrm>
            <a:off x="1580964" y="4509120"/>
            <a:ext cx="9220200" cy="517130"/>
          </a:xfrm>
        </p:spPr>
        <p:txBody>
          <a:bodyPr rtlCol="0"/>
          <a:lstStyle/>
          <a:p>
            <a:pPr rtl="0"/>
            <a:r>
              <a:rPr lang="nb-NO" dirty="0" smtClean="0"/>
              <a:t>Fall og skader hos eldre og skrøpelige pasienter</a:t>
            </a:r>
            <a:endParaRPr lang="nb-NO" dirty="0"/>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6100" y="764704"/>
            <a:ext cx="5809928" cy="1774927"/>
          </a:xfrm>
          <a:prstGeom prst="rect">
            <a:avLst/>
          </a:prstGeom>
        </p:spPr>
      </p:pic>
    </p:spTree>
    <p:extLst>
      <p:ext uri="{BB962C8B-B14F-4D97-AF65-F5344CB8AC3E}">
        <p14:creationId xmlns:p14="http://schemas.microsoft.com/office/powerpoint/2010/main" val="10170295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tel 12"/>
          <p:cNvSpPr>
            <a:spLocks noGrp="1"/>
          </p:cNvSpPr>
          <p:nvPr>
            <p:ph type="title"/>
          </p:nvPr>
        </p:nvSpPr>
        <p:spPr/>
        <p:txBody>
          <a:bodyPr rtlCol="0">
            <a:normAutofit/>
          </a:bodyPr>
          <a:lstStyle/>
          <a:p>
            <a:pPr rtl="0"/>
            <a:r>
              <a:rPr lang="nb-NO" sz="3500" dirty="0" smtClean="0"/>
              <a:t>Agenda</a:t>
            </a:r>
            <a:endParaRPr lang="nb-NO" sz="3500" dirty="0"/>
          </a:p>
        </p:txBody>
      </p:sp>
      <p:sp>
        <p:nvSpPr>
          <p:cNvPr id="14" name="Plassholder for innhold 13"/>
          <p:cNvSpPr>
            <a:spLocks noGrp="1"/>
          </p:cNvSpPr>
          <p:nvPr>
            <p:ph idx="1"/>
          </p:nvPr>
        </p:nvSpPr>
        <p:spPr/>
        <p:txBody>
          <a:bodyPr rtlCol="0">
            <a:normAutofit/>
          </a:bodyPr>
          <a:lstStyle/>
          <a:p>
            <a:pPr lvl="0" rtl="0"/>
            <a:r>
              <a:rPr lang="nb-NO" dirty="0" smtClean="0"/>
              <a:t>Gjennomgang av nettsiden</a:t>
            </a:r>
          </a:p>
          <a:p>
            <a:pPr lvl="0" rtl="0"/>
            <a:r>
              <a:rPr lang="nb-NO" dirty="0" err="1" smtClean="0"/>
              <a:t>Årshjul</a:t>
            </a:r>
            <a:r>
              <a:rPr lang="nb-NO" dirty="0" smtClean="0"/>
              <a:t> 2024 og 2025</a:t>
            </a:r>
          </a:p>
          <a:p>
            <a:pPr lvl="0" rtl="0"/>
            <a:r>
              <a:rPr lang="nb-NO" dirty="0" smtClean="0"/>
              <a:t>Hvorfor dette fokusområdet?</a:t>
            </a:r>
          </a:p>
          <a:p>
            <a:pPr lvl="0" rtl="0"/>
            <a:r>
              <a:rPr lang="nb-NO" dirty="0" smtClean="0"/>
              <a:t>Bakenforliggende årsaker</a:t>
            </a:r>
          </a:p>
          <a:p>
            <a:pPr lvl="0" rtl="0"/>
            <a:r>
              <a:rPr lang="nb-NO" dirty="0" smtClean="0"/>
              <a:t>Primær- og sekundærundersøkelse i kommune-</a:t>
            </a:r>
          </a:p>
          <a:p>
            <a:pPr marL="0" lvl="0" indent="0" rtl="0">
              <a:buNone/>
            </a:pPr>
            <a:r>
              <a:rPr lang="nb-NO" dirty="0"/>
              <a:t> </a:t>
            </a:r>
            <a:r>
              <a:rPr lang="nb-NO" dirty="0" smtClean="0"/>
              <a:t>  helsetjenesten.</a:t>
            </a:r>
          </a:p>
          <a:p>
            <a:pPr lvl="0" rtl="0"/>
            <a:r>
              <a:rPr lang="nb-NO" dirty="0" smtClean="0"/>
              <a:t>Aktuelle </a:t>
            </a:r>
            <a:r>
              <a:rPr lang="nb-NO" dirty="0" err="1" smtClean="0"/>
              <a:t>kasustikker</a:t>
            </a:r>
            <a:r>
              <a:rPr lang="nb-NO" dirty="0" smtClean="0"/>
              <a:t> undervegs</a:t>
            </a:r>
          </a:p>
          <a:p>
            <a:pPr marL="0" lvl="0" indent="0" rtl="0">
              <a:buNone/>
            </a:pPr>
            <a:endParaRPr lang="nb-NO" dirty="0" smtClean="0"/>
          </a:p>
          <a:p>
            <a:pPr marL="0" lvl="0" indent="0" rtl="0">
              <a:buNone/>
            </a:pPr>
            <a:endParaRPr lang="nb-NO" dirty="0" smtClean="0"/>
          </a:p>
          <a:p>
            <a:pPr lvl="0" rtl="0"/>
            <a:endParaRPr lang="nb-NO" dirty="0"/>
          </a:p>
        </p:txBody>
      </p:sp>
      <p:pic>
        <p:nvPicPr>
          <p:cNvPr id="2" name="Bil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78788" y="3212976"/>
            <a:ext cx="2517744" cy="3356992"/>
          </a:xfrm>
          <a:prstGeom prst="rect">
            <a:avLst/>
          </a:prstGeom>
        </p:spPr>
      </p:pic>
    </p:spTree>
    <p:extLst>
      <p:ext uri="{BB962C8B-B14F-4D97-AF65-F5344CB8AC3E}">
        <p14:creationId xmlns:p14="http://schemas.microsoft.com/office/powerpoint/2010/main" val="3912520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Gjennomgang nettside</a:t>
            </a:r>
            <a:endParaRPr lang="nb-NO" dirty="0"/>
          </a:p>
        </p:txBody>
      </p:sp>
      <p:sp>
        <p:nvSpPr>
          <p:cNvPr id="3" name="Plassholder for innhold 2"/>
          <p:cNvSpPr>
            <a:spLocks noGrp="1"/>
          </p:cNvSpPr>
          <p:nvPr>
            <p:ph idx="1"/>
          </p:nvPr>
        </p:nvSpPr>
        <p:spPr/>
        <p:txBody>
          <a:bodyPr/>
          <a:lstStyle/>
          <a:p>
            <a:r>
              <a:rPr lang="nb-NO" dirty="0" smtClean="0"/>
              <a:t>Hvor finner jeg den? </a:t>
            </a:r>
            <a:endParaRPr lang="nb-NO" dirty="0" smtClean="0"/>
          </a:p>
          <a:p>
            <a:pPr marL="0" indent="0">
              <a:buNone/>
            </a:pPr>
            <a:r>
              <a:rPr lang="nb-NO" dirty="0" smtClean="0">
                <a:solidFill>
                  <a:srgbClr val="FFFF00"/>
                </a:solidFill>
                <a:hlinkClick r:id="rId2"/>
              </a:rPr>
              <a:t>www.simulering-vt.no</a:t>
            </a:r>
            <a:r>
              <a:rPr lang="nb-NO" dirty="0" smtClean="0">
                <a:solidFill>
                  <a:srgbClr val="FFFF00"/>
                </a:solidFill>
              </a:rPr>
              <a:t> </a:t>
            </a:r>
            <a:endParaRPr lang="nb-NO" dirty="0" smtClean="0">
              <a:solidFill>
                <a:srgbClr val="FFFF00"/>
              </a:solidFill>
            </a:endParaRPr>
          </a:p>
          <a:p>
            <a:r>
              <a:rPr lang="nb-NO" dirty="0" smtClean="0"/>
              <a:t>Hva kan jeg bruke den til? </a:t>
            </a:r>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004" y="4486743"/>
            <a:ext cx="6814492" cy="1787058"/>
          </a:xfrm>
          <a:prstGeom prst="rect">
            <a:avLst/>
          </a:prstGeom>
        </p:spPr>
      </p:pic>
    </p:spTree>
    <p:extLst>
      <p:ext uri="{BB962C8B-B14F-4D97-AF65-F5344CB8AC3E}">
        <p14:creationId xmlns:p14="http://schemas.microsoft.com/office/powerpoint/2010/main" val="2712254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a:bodyPr>
          <a:lstStyle/>
          <a:p>
            <a:pPr rtl="0"/>
            <a:r>
              <a:rPr lang="nb-NO" sz="3500" dirty="0" err="1" smtClean="0"/>
              <a:t>Årshjul</a:t>
            </a:r>
            <a:endParaRPr lang="nb-NO" sz="3500" dirty="0"/>
          </a:p>
        </p:txBody>
      </p:sp>
      <p:sp>
        <p:nvSpPr>
          <p:cNvPr id="11" name="Plassholder for innhold 10"/>
          <p:cNvSpPr>
            <a:spLocks noGrp="1"/>
          </p:cNvSpPr>
          <p:nvPr>
            <p:ph sz="half" idx="2"/>
          </p:nvPr>
        </p:nvSpPr>
        <p:spPr>
          <a:xfrm>
            <a:off x="7211721" y="2208476"/>
            <a:ext cx="4977104" cy="4470400"/>
          </a:xfrm>
        </p:spPr>
        <p:txBody>
          <a:bodyPr rtlCol="0"/>
          <a:lstStyle/>
          <a:p>
            <a:pPr marL="0" indent="0" rtl="0">
              <a:buNone/>
            </a:pPr>
            <a:endParaRPr lang="nb-NO" dirty="0"/>
          </a:p>
        </p:txBody>
      </p:sp>
      <p:sp>
        <p:nvSpPr>
          <p:cNvPr id="3" name="Plassholder for innhold 2"/>
          <p:cNvSpPr>
            <a:spLocks noGrp="1"/>
          </p:cNvSpPr>
          <p:nvPr>
            <p:ph sz="half" idx="1"/>
          </p:nvPr>
        </p:nvSpPr>
        <p:spPr/>
        <p:txBody>
          <a:bodyPr/>
          <a:lstStyle/>
          <a:p>
            <a:endParaRPr lang="nb-NO"/>
          </a:p>
        </p:txBody>
      </p:sp>
      <p:pic>
        <p:nvPicPr>
          <p:cNvPr id="4" name="Bilde 3"/>
          <p:cNvPicPr>
            <a:picLocks noChangeAspect="1"/>
          </p:cNvPicPr>
          <p:nvPr/>
        </p:nvPicPr>
        <p:blipFill>
          <a:blip r:embed="rId3"/>
          <a:stretch>
            <a:fillRect/>
          </a:stretch>
        </p:blipFill>
        <p:spPr>
          <a:xfrm>
            <a:off x="0" y="2026"/>
            <a:ext cx="12214449" cy="6853490"/>
          </a:xfrm>
          <a:prstGeom prst="rect">
            <a:avLst/>
          </a:prstGeom>
        </p:spPr>
      </p:pic>
    </p:spTree>
    <p:extLst>
      <p:ext uri="{BB962C8B-B14F-4D97-AF65-F5344CB8AC3E}">
        <p14:creationId xmlns:p14="http://schemas.microsoft.com/office/powerpoint/2010/main" val="24714720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pic>
        <p:nvPicPr>
          <p:cNvPr id="5" name="Plassholder for innhold 4"/>
          <p:cNvPicPr>
            <a:picLocks noGrp="1" noChangeAspect="1"/>
          </p:cNvPicPr>
          <p:nvPr>
            <p:ph sz="half" idx="1"/>
          </p:nvPr>
        </p:nvPicPr>
        <p:blipFill>
          <a:blip r:embed="rId2"/>
          <a:stretch>
            <a:fillRect/>
          </a:stretch>
        </p:blipFill>
        <p:spPr>
          <a:xfrm>
            <a:off x="1" y="-18176"/>
            <a:ext cx="12188824" cy="6880571"/>
          </a:xfrm>
          <a:prstGeom prst="rect">
            <a:avLst/>
          </a:prstGeom>
        </p:spPr>
      </p:pic>
    </p:spTree>
    <p:extLst>
      <p:ext uri="{BB962C8B-B14F-4D97-AF65-F5344CB8AC3E}">
        <p14:creationId xmlns:p14="http://schemas.microsoft.com/office/powerpoint/2010/main" val="1436359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Hvorfor dette fokusområdet? </a:t>
            </a:r>
            <a:endParaRPr lang="nb-NO" dirty="0"/>
          </a:p>
        </p:txBody>
      </p:sp>
      <p:sp>
        <p:nvSpPr>
          <p:cNvPr id="3" name="Plassholder for innhold 2"/>
          <p:cNvSpPr>
            <a:spLocks noGrp="1"/>
          </p:cNvSpPr>
          <p:nvPr>
            <p:ph idx="1"/>
          </p:nvPr>
        </p:nvSpPr>
        <p:spPr>
          <a:xfrm>
            <a:off x="914162" y="1593668"/>
            <a:ext cx="10360501" cy="4859667"/>
          </a:xfrm>
        </p:spPr>
        <p:txBody>
          <a:bodyPr>
            <a:normAutofit fontScale="47500" lnSpcReduction="20000"/>
          </a:bodyPr>
          <a:lstStyle/>
          <a:p>
            <a:pPr marL="0" indent="0">
              <a:buNone/>
            </a:pPr>
            <a:endParaRPr lang="nb-NO" dirty="0" smtClean="0"/>
          </a:p>
          <a:p>
            <a:r>
              <a:rPr lang="nb-NO" dirty="0" smtClean="0"/>
              <a:t>For å ha sagt det først – forebyggende tiltak er </a:t>
            </a:r>
            <a:r>
              <a:rPr lang="nb-NO" dirty="0" err="1" smtClean="0"/>
              <a:t>pri</a:t>
            </a:r>
            <a:r>
              <a:rPr lang="nb-NO" dirty="0" smtClean="0"/>
              <a:t> 1!</a:t>
            </a:r>
          </a:p>
          <a:p>
            <a:r>
              <a:rPr lang="nb-NO" dirty="0" smtClean="0"/>
              <a:t>Fallskader = vanlig blant eldre. Halvparten av hjemmeboende eldre faller ila et år</a:t>
            </a:r>
            <a:r>
              <a:rPr lang="nb-NO" dirty="0"/>
              <a:t> </a:t>
            </a:r>
            <a:r>
              <a:rPr lang="nb-NO" dirty="0" smtClean="0"/>
              <a:t>(Aga, 2020).</a:t>
            </a:r>
          </a:p>
          <a:p>
            <a:r>
              <a:rPr lang="nb-NO" dirty="0" smtClean="0"/>
              <a:t>Skader fører ofte til stor funksjonsnedsettelse hos eldre</a:t>
            </a:r>
          </a:p>
          <a:p>
            <a:r>
              <a:rPr lang="nb-NO" dirty="0" smtClean="0"/>
              <a:t>Økende mortalitet hos eldre etter skader</a:t>
            </a:r>
          </a:p>
          <a:p>
            <a:r>
              <a:rPr lang="nb-NO" dirty="0"/>
              <a:t>Eldre traumepasienter – bagatellisert, normalisert til tross for høyere risiko for alvorlige skader. </a:t>
            </a:r>
            <a:endParaRPr lang="nb-NO" dirty="0" smtClean="0"/>
          </a:p>
          <a:p>
            <a:r>
              <a:rPr lang="nb-NO" dirty="0" err="1" smtClean="0"/>
              <a:t>Undertriage</a:t>
            </a:r>
            <a:endParaRPr lang="nb-NO" dirty="0" smtClean="0"/>
          </a:p>
          <a:p>
            <a:pPr>
              <a:buFontTx/>
              <a:buChar char="-"/>
            </a:pPr>
            <a:r>
              <a:rPr lang="nb-NO" dirty="0" smtClean="0"/>
              <a:t>Færre ressurser brukes både </a:t>
            </a:r>
            <a:r>
              <a:rPr lang="nb-NO" dirty="0" err="1" smtClean="0"/>
              <a:t>prehospitalt</a:t>
            </a:r>
            <a:r>
              <a:rPr lang="nb-NO" dirty="0" smtClean="0"/>
              <a:t> og </a:t>
            </a:r>
            <a:r>
              <a:rPr lang="nb-NO" dirty="0" err="1" smtClean="0"/>
              <a:t>inhospitalt</a:t>
            </a:r>
            <a:endParaRPr lang="nb-NO" dirty="0" smtClean="0"/>
          </a:p>
          <a:p>
            <a:pPr>
              <a:buFontTx/>
              <a:buChar char="-"/>
            </a:pPr>
            <a:r>
              <a:rPr lang="nb-NO" dirty="0" smtClean="0"/>
              <a:t>Lengre tid fra skadetidspunkt til ankomst sykehus – men også til komplett diagnostisering.</a:t>
            </a:r>
          </a:p>
          <a:p>
            <a:pPr marL="0" indent="0">
              <a:buNone/>
            </a:pPr>
            <a:endParaRPr lang="nb-NO" dirty="0"/>
          </a:p>
          <a:p>
            <a:r>
              <a:rPr lang="nb-NO" b="1" dirty="0"/>
              <a:t>Økt oppmerksomhet om denne gruppen = nødvendig, særlig i starten av den akuttmedisinske kjede </a:t>
            </a:r>
            <a:endParaRPr lang="nb-NO" b="1" dirty="0" smtClean="0"/>
          </a:p>
          <a:p>
            <a:pPr marL="0" indent="0">
              <a:buNone/>
            </a:pPr>
            <a:r>
              <a:rPr lang="nb-NO" b="1" dirty="0" smtClean="0"/>
              <a:t>			      HVORFOR?</a:t>
            </a:r>
          </a:p>
          <a:p>
            <a:pPr marL="0" indent="0">
              <a:buNone/>
            </a:pPr>
            <a:endParaRPr lang="nb-NO" dirty="0"/>
          </a:p>
          <a:p>
            <a:pPr marL="0" indent="0">
              <a:buNone/>
            </a:pPr>
            <a:r>
              <a:rPr lang="nb-NO" dirty="0" smtClean="0"/>
              <a:t>(Oftedal, 2024; </a:t>
            </a:r>
            <a:r>
              <a:rPr lang="nb-NO" dirty="0" err="1" smtClean="0"/>
              <a:t>Cuevas</a:t>
            </a:r>
            <a:r>
              <a:rPr lang="nb-NO" dirty="0" smtClean="0"/>
              <a:t>-Østrem, 2021; Hall &amp; Rasmussen, 2022).</a:t>
            </a:r>
          </a:p>
          <a:p>
            <a:pPr marL="0" indent="0">
              <a:buNone/>
            </a:pPr>
            <a:endParaRPr lang="nb-NO" dirty="0" smtClean="0"/>
          </a:p>
          <a:p>
            <a:pPr marL="0" indent="0">
              <a:buNone/>
            </a:pPr>
            <a:endParaRPr lang="nb-NO" dirty="0" smtClean="0"/>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4852" y="260648"/>
            <a:ext cx="1927101" cy="1918536"/>
          </a:xfrm>
          <a:prstGeom prst="rect">
            <a:avLst/>
          </a:prstGeom>
        </p:spPr>
      </p:pic>
    </p:spTree>
    <p:extLst>
      <p:ext uri="{BB962C8B-B14F-4D97-AF65-F5344CB8AC3E}">
        <p14:creationId xmlns:p14="http://schemas.microsoft.com/office/powerpoint/2010/main" val="3657270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97CCF637-CE22-3B1B-7F1B-1D7C4AEAF5D0}"/>
              </a:ext>
            </a:extLst>
          </p:cNvPr>
          <p:cNvPicPr>
            <a:picLocks noGrp="1" noChangeAspect="1"/>
          </p:cNvPicPr>
          <p:nvPr>
            <p:ph type="pic" sz="half" idx="21"/>
          </p:nvPr>
        </p:nvPicPr>
        <p:blipFill>
          <a:blip r:embed="rId2"/>
          <a:stretch>
            <a:fillRect/>
          </a:stretch>
        </p:blipFill>
        <p:spPr>
          <a:xfrm>
            <a:off x="6253122" y="477019"/>
            <a:ext cx="5673501" cy="5650028"/>
          </a:xfrm>
          <a:prstGeom prst="rect">
            <a:avLst/>
          </a:prstGeom>
        </p:spPr>
      </p:pic>
      <p:sp>
        <p:nvSpPr>
          <p:cNvPr id="4" name="Title 3">
            <a:extLst>
              <a:ext uri="{FF2B5EF4-FFF2-40B4-BE49-F238E27FC236}">
                <a16:creationId xmlns:a16="http://schemas.microsoft.com/office/drawing/2014/main" id="{4C708BF5-3C10-ADCB-392E-F0868249AF5D}"/>
              </a:ext>
            </a:extLst>
          </p:cNvPr>
          <p:cNvSpPr>
            <a:spLocks noGrp="1"/>
          </p:cNvSpPr>
          <p:nvPr>
            <p:ph type="title"/>
          </p:nvPr>
        </p:nvSpPr>
        <p:spPr/>
        <p:txBody>
          <a:bodyPr/>
          <a:lstStyle/>
          <a:p>
            <a:r>
              <a:rPr lang="nb-NO" dirty="0"/>
              <a:t>Skader på sykehus</a:t>
            </a:r>
            <a:br>
              <a:rPr lang="nb-NO" dirty="0"/>
            </a:br>
            <a:endParaRPr lang="nb-NO" dirty="0"/>
          </a:p>
        </p:txBody>
      </p:sp>
      <p:sp>
        <p:nvSpPr>
          <p:cNvPr id="5" name="Text Placeholder 4">
            <a:extLst>
              <a:ext uri="{FF2B5EF4-FFF2-40B4-BE49-F238E27FC236}">
                <a16:creationId xmlns:a16="http://schemas.microsoft.com/office/drawing/2014/main" id="{FF2F413C-0430-9ED0-85E1-85C96527E4BA}"/>
              </a:ext>
            </a:extLst>
          </p:cNvPr>
          <p:cNvSpPr>
            <a:spLocks noGrp="1"/>
          </p:cNvSpPr>
          <p:nvPr>
            <p:ph type="body" sz="quarter" idx="1"/>
          </p:nvPr>
        </p:nvSpPr>
        <p:spPr/>
        <p:txBody>
          <a:bodyPr>
            <a:normAutofit lnSpcReduction="10000"/>
          </a:bodyPr>
          <a:lstStyle/>
          <a:p>
            <a:endParaRPr lang="nb-NO" sz="1500" i="1" dirty="0">
              <a:solidFill>
                <a:srgbClr val="222222"/>
              </a:solidFill>
              <a:latin typeface="Brandon Text"/>
            </a:endParaRPr>
          </a:p>
          <a:p>
            <a:endParaRPr lang="nb-NO" sz="1500" i="1" dirty="0">
              <a:solidFill>
                <a:srgbClr val="222222"/>
              </a:solidFill>
              <a:latin typeface="Brandon Text"/>
            </a:endParaRPr>
          </a:p>
          <a:p>
            <a:endParaRPr lang="nb-NO" sz="1500" i="1" dirty="0">
              <a:latin typeface="Brandon Text"/>
            </a:endParaRPr>
          </a:p>
          <a:p>
            <a:r>
              <a:rPr lang="nb-NO" sz="1500" i="1" dirty="0">
                <a:latin typeface="Brandon Text"/>
              </a:rPr>
              <a:t>FHI: Personer behandlet i spesialisthelsetjenesten for skader, etter alder og kjønn. Antall per 100 000 innbyggere, gjennomsnitt per år i perioden 2017-2019.</a:t>
            </a:r>
          </a:p>
          <a:p>
            <a:endParaRPr lang="nb-NO" sz="1500" i="1" dirty="0">
              <a:latin typeface="Brandon Text"/>
            </a:endParaRPr>
          </a:p>
          <a:p>
            <a:pPr defTabSz="412667">
              <a:lnSpc>
                <a:spcPct val="100000"/>
              </a:lnSpc>
              <a:buClrTx/>
              <a:defRPr/>
            </a:pPr>
            <a:r>
              <a:rPr lang="nb-NO" sz="1500" i="1" dirty="0">
                <a:latin typeface="Brandon Text"/>
              </a:rPr>
              <a:t> </a:t>
            </a:r>
            <a:r>
              <a:rPr lang="nb-NO" sz="1500" kern="0" dirty="0">
                <a:latin typeface="Brandon Text"/>
                <a:sym typeface="Helvetica Neue"/>
              </a:rPr>
              <a:t>Ohm E, Madsen C, Alver K. Skader og ulykker i Norge. I: Folkehelserapporten - Helsetilstanden i Norge [nettdokument]. Oslo: Folkehelseinstituttet [oppdatert (2024, 2. desember); lest (1. oktober 2024)]. Tilgjengelig fra: </a:t>
            </a:r>
            <a:r>
              <a:rPr lang="nb-NO" sz="1500" kern="0" dirty="0">
                <a:latin typeface="Brandon Text"/>
                <a:sym typeface="Helvetica Neue"/>
                <a:hlinkClick r:id="rId3"/>
              </a:rPr>
              <a:t>https://www.fhi.no/he/folkehelserapporten/skader/skader-og-ulykker-i-norge/?term=#forskjeller-i-befolkningen</a:t>
            </a:r>
            <a:r>
              <a:rPr lang="nb-NO" sz="1500" kern="0" dirty="0">
                <a:latin typeface="Brandon Text"/>
                <a:sym typeface="Helvetica Neue"/>
              </a:rPr>
              <a:t>   </a:t>
            </a:r>
            <a:endParaRPr lang="nb-NO" sz="1500" kern="0" dirty="0">
              <a:latin typeface="Helvetica Neue"/>
              <a:sym typeface="Helvetica Neue"/>
            </a:endParaRPr>
          </a:p>
          <a:p>
            <a:endParaRPr lang="nb-NO" b="0" i="1" dirty="0">
              <a:solidFill>
                <a:srgbClr val="222222"/>
              </a:solidFill>
              <a:effectLst/>
              <a:latin typeface="Brandon Text"/>
            </a:endParaRPr>
          </a:p>
        </p:txBody>
      </p:sp>
    </p:spTree>
    <p:extLst>
      <p:ext uri="{BB962C8B-B14F-4D97-AF65-F5344CB8AC3E}">
        <p14:creationId xmlns:p14="http://schemas.microsoft.com/office/powerpoint/2010/main" val="4146223323"/>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BE0BC53-7AA4-8D14-4FC2-D5567FBFC742}"/>
              </a:ext>
            </a:extLst>
          </p:cNvPr>
          <p:cNvPicPr>
            <a:picLocks noGrp="1" noChangeAspect="1"/>
          </p:cNvPicPr>
          <p:nvPr>
            <p:ph type="pic" sz="half" idx="21"/>
          </p:nvPr>
        </p:nvPicPr>
        <p:blipFill>
          <a:blip r:embed="rId2"/>
          <a:stretch>
            <a:fillRect/>
          </a:stretch>
        </p:blipFill>
        <p:spPr>
          <a:xfrm>
            <a:off x="6253122" y="477019"/>
            <a:ext cx="5822318" cy="5650028"/>
          </a:xfrm>
          <a:prstGeom prst="rect">
            <a:avLst/>
          </a:prstGeom>
        </p:spPr>
      </p:pic>
      <p:sp>
        <p:nvSpPr>
          <p:cNvPr id="3" name="Title 2">
            <a:extLst>
              <a:ext uri="{FF2B5EF4-FFF2-40B4-BE49-F238E27FC236}">
                <a16:creationId xmlns:a16="http://schemas.microsoft.com/office/drawing/2014/main" id="{5564D572-99B1-F5E8-C1D9-A9D8038407A9}"/>
              </a:ext>
            </a:extLst>
          </p:cNvPr>
          <p:cNvSpPr>
            <a:spLocks noGrp="1"/>
          </p:cNvSpPr>
          <p:nvPr>
            <p:ph type="title"/>
          </p:nvPr>
        </p:nvSpPr>
        <p:spPr/>
        <p:txBody>
          <a:bodyPr/>
          <a:lstStyle/>
          <a:p>
            <a:r>
              <a:rPr lang="nb-NO" dirty="0"/>
              <a:t>Død etter ulykke</a:t>
            </a:r>
            <a:br>
              <a:rPr lang="nb-NO" dirty="0"/>
            </a:br>
            <a:endParaRPr lang="nb-NO" dirty="0"/>
          </a:p>
        </p:txBody>
      </p:sp>
      <p:sp>
        <p:nvSpPr>
          <p:cNvPr id="4" name="Text Placeholder 3">
            <a:extLst>
              <a:ext uri="{FF2B5EF4-FFF2-40B4-BE49-F238E27FC236}">
                <a16:creationId xmlns:a16="http://schemas.microsoft.com/office/drawing/2014/main" id="{8108431B-A385-8D54-F0BF-54E7EE76C564}"/>
              </a:ext>
            </a:extLst>
          </p:cNvPr>
          <p:cNvSpPr>
            <a:spLocks noGrp="1"/>
          </p:cNvSpPr>
          <p:nvPr>
            <p:ph type="body" sz="quarter" idx="1"/>
          </p:nvPr>
        </p:nvSpPr>
        <p:spPr/>
        <p:txBody>
          <a:bodyPr>
            <a:normAutofit/>
          </a:bodyPr>
          <a:lstStyle/>
          <a:p>
            <a:endParaRPr lang="nb-NO" sz="1400" i="1" dirty="0">
              <a:solidFill>
                <a:srgbClr val="222222"/>
              </a:solidFill>
              <a:latin typeface="Brandon Text"/>
            </a:endParaRPr>
          </a:p>
          <a:p>
            <a:endParaRPr lang="nb-NO" sz="1400" i="1" dirty="0">
              <a:solidFill>
                <a:srgbClr val="222222"/>
              </a:solidFill>
              <a:latin typeface="Brandon Text"/>
            </a:endParaRPr>
          </a:p>
          <a:p>
            <a:endParaRPr lang="nb-NO" sz="1400" i="1" dirty="0">
              <a:solidFill>
                <a:srgbClr val="222222"/>
              </a:solidFill>
              <a:latin typeface="Brandon Text"/>
            </a:endParaRPr>
          </a:p>
          <a:p>
            <a:endParaRPr lang="nb-NO" sz="1400" i="1" dirty="0">
              <a:solidFill>
                <a:srgbClr val="222222"/>
              </a:solidFill>
              <a:latin typeface="Brandon Text"/>
            </a:endParaRPr>
          </a:p>
          <a:p>
            <a:r>
              <a:rPr lang="nb-NO" sz="1400" i="1" dirty="0">
                <a:latin typeface="Brandon Text"/>
              </a:rPr>
              <a:t>FHI: </a:t>
            </a:r>
            <a:r>
              <a:rPr lang="nb-NO" sz="1400" i="1" dirty="0" err="1">
                <a:latin typeface="Brandon Text"/>
              </a:rPr>
              <a:t>Ulykkesdødelighet</a:t>
            </a:r>
            <a:r>
              <a:rPr lang="nb-NO" sz="1400" i="1" dirty="0">
                <a:latin typeface="Brandon Text"/>
              </a:rPr>
              <a:t> etter kjønn og aldersgruppe. Antall døde per 100 000 personer per år, gjennomsnitt for perioden 2017-2021. </a:t>
            </a:r>
          </a:p>
          <a:p>
            <a:endParaRPr lang="nb-NO" sz="1400" dirty="0">
              <a:latin typeface="Brandon Text"/>
            </a:endParaRPr>
          </a:p>
          <a:p>
            <a:r>
              <a:rPr lang="nb-NO" sz="1400" dirty="0">
                <a:latin typeface="Brandon Text"/>
              </a:rPr>
              <a:t>Ohm E, Madsen C, Alver K. Skader og ulykker i Norge. I: Folkehelserapporten - Helsetilstanden i Norge [nettdokument]. Oslo: Folkehelseinstituttet [oppdatert (2024, 2. desember); lest (1. oktober 2024)]. Tilgjengelig fra: </a:t>
            </a:r>
            <a:r>
              <a:rPr lang="nb-NO" sz="1400" dirty="0">
                <a:latin typeface="Brandon Text"/>
                <a:hlinkClick r:id="rId3"/>
              </a:rPr>
              <a:t>https://www.fhi.no/he/folkehelserapporten/skader/skader-og-ulykker-i-norge/?term=#forskjeller-i-befolkningen</a:t>
            </a:r>
            <a:r>
              <a:rPr lang="nb-NO" sz="1400" dirty="0">
                <a:latin typeface="Brandon Text"/>
              </a:rPr>
              <a:t>   </a:t>
            </a:r>
            <a:endParaRPr lang="nb-NO" sz="1400" dirty="0"/>
          </a:p>
        </p:txBody>
      </p:sp>
    </p:spTree>
    <p:extLst>
      <p:ext uri="{BB962C8B-B14F-4D97-AF65-F5344CB8AC3E}">
        <p14:creationId xmlns:p14="http://schemas.microsoft.com/office/powerpoint/2010/main" val="4143048960"/>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Skademekanismer hos eldre</a:t>
            </a:r>
            <a:endParaRPr lang="nb-NO" dirty="0"/>
          </a:p>
        </p:txBody>
      </p:sp>
      <p:sp>
        <p:nvSpPr>
          <p:cNvPr id="3" name="Plassholder for innhold 2"/>
          <p:cNvSpPr>
            <a:spLocks noGrp="1"/>
          </p:cNvSpPr>
          <p:nvPr>
            <p:ph idx="1"/>
          </p:nvPr>
        </p:nvSpPr>
        <p:spPr/>
        <p:txBody>
          <a:bodyPr>
            <a:normAutofit fontScale="92500" lnSpcReduction="10000"/>
          </a:bodyPr>
          <a:lstStyle/>
          <a:p>
            <a:pPr marL="514350" indent="-514350">
              <a:buAutoNum type="arabicPeriod"/>
            </a:pPr>
            <a:r>
              <a:rPr lang="nb-NO" dirty="0" smtClean="0"/>
              <a:t>Fall </a:t>
            </a:r>
            <a:r>
              <a:rPr lang="nb-NO" dirty="0"/>
              <a:t>(75%) </a:t>
            </a:r>
            <a:endParaRPr lang="nb-NO" dirty="0" smtClean="0"/>
          </a:p>
          <a:p>
            <a:pPr marL="0" indent="0">
              <a:buNone/>
            </a:pPr>
            <a:r>
              <a:rPr lang="nb-NO" b="1" dirty="0"/>
              <a:t>90%</a:t>
            </a:r>
            <a:r>
              <a:rPr lang="nb-NO" dirty="0"/>
              <a:t> av fallene = fall fra egen høyde</a:t>
            </a:r>
            <a:endParaRPr lang="nb-NO" dirty="0" smtClean="0"/>
          </a:p>
          <a:p>
            <a:pPr marL="0" indent="0">
              <a:buNone/>
            </a:pPr>
            <a:r>
              <a:rPr lang="nb-NO" dirty="0" smtClean="0"/>
              <a:t>2. Trafikkulykker </a:t>
            </a:r>
            <a:r>
              <a:rPr lang="nb-NO" dirty="0"/>
              <a:t>(20%) </a:t>
            </a:r>
            <a:endParaRPr lang="nb-NO" dirty="0" smtClean="0"/>
          </a:p>
          <a:p>
            <a:pPr marL="0" indent="0">
              <a:buNone/>
            </a:pPr>
            <a:r>
              <a:rPr lang="nb-NO" dirty="0" smtClean="0"/>
              <a:t>3</a:t>
            </a:r>
            <a:r>
              <a:rPr lang="nb-NO" dirty="0"/>
              <a:t>. Andre skademekanismer: 5%. (Brustad, 2020</a:t>
            </a:r>
            <a:r>
              <a:rPr lang="nb-NO" dirty="0" smtClean="0"/>
              <a:t>).</a:t>
            </a:r>
          </a:p>
          <a:p>
            <a:pPr marL="0" indent="0">
              <a:buNone/>
            </a:pPr>
            <a:endParaRPr lang="nb-NO" dirty="0"/>
          </a:p>
          <a:p>
            <a:pPr marL="0" indent="0">
              <a:buNone/>
            </a:pPr>
            <a:r>
              <a:rPr lang="nb-NO" dirty="0"/>
              <a:t>Eldre som faller fra egen høyde = høyere dødelighet enn eldre som skader seg i høyenergitraumer med bil (Brustad, 2020). </a:t>
            </a:r>
          </a:p>
          <a:p>
            <a:pPr marL="0" indent="0">
              <a:buNone/>
            </a:pPr>
            <a:endParaRPr lang="nb-NO" dirty="0"/>
          </a:p>
          <a:p>
            <a:pPr marL="0" indent="0">
              <a:buNone/>
            </a:pPr>
            <a:r>
              <a:rPr lang="nb-NO" dirty="0" smtClean="0"/>
              <a:t> </a:t>
            </a:r>
            <a:endParaRPr lang="nb-NO" dirty="0"/>
          </a:p>
          <a:p>
            <a:endParaRPr lang="nb-NO" dirty="0"/>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2724" y="1340768"/>
            <a:ext cx="2619375" cy="1743075"/>
          </a:xfrm>
          <a:prstGeom prst="rect">
            <a:avLst/>
          </a:prstGeom>
        </p:spPr>
      </p:pic>
    </p:spTree>
    <p:extLst>
      <p:ext uri="{BB962C8B-B14F-4D97-AF65-F5344CB8AC3E}">
        <p14:creationId xmlns:p14="http://schemas.microsoft.com/office/powerpoint/2010/main" val="1422762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Fall…"/>
          <p:cNvSpPr txBox="1">
            <a:spLocks noGrp="1"/>
          </p:cNvSpPr>
          <p:nvPr>
            <p:ph type="title"/>
          </p:nvPr>
        </p:nvSpPr>
        <p:spPr>
          <a:xfrm>
            <a:off x="888768" y="908720"/>
            <a:ext cx="10411288" cy="5616624"/>
          </a:xfrm>
          <a:prstGeom prst="rect">
            <a:avLst/>
          </a:prstGeom>
        </p:spPr>
        <p:txBody>
          <a:bodyPr>
            <a:noAutofit/>
          </a:bodyPr>
          <a:lstStyle/>
          <a:p>
            <a:pPr defTabSz="210460">
              <a:defRPr sz="5712"/>
            </a:pPr>
            <a:r>
              <a:rPr sz="3200" b="1" dirty="0"/>
              <a:t>Fall</a:t>
            </a:r>
            <a:r>
              <a:rPr sz="3200" dirty="0"/>
              <a:t> </a:t>
            </a:r>
          </a:p>
          <a:p>
            <a:pPr defTabSz="210460">
              <a:defRPr sz="5712"/>
            </a:pPr>
            <a:r>
              <a:rPr lang="nb-NO" sz="3200" dirty="0"/>
              <a:t>e</a:t>
            </a:r>
            <a:r>
              <a:rPr sz="3200" dirty="0"/>
              <a:t>r </a:t>
            </a:r>
            <a:r>
              <a:rPr sz="3200" dirty="0" err="1"/>
              <a:t>ikke</a:t>
            </a:r>
            <a:r>
              <a:rPr sz="3200" dirty="0"/>
              <a:t> </a:t>
            </a:r>
            <a:r>
              <a:rPr sz="3200" dirty="0" err="1"/>
              <a:t>en</a:t>
            </a:r>
            <a:r>
              <a:rPr sz="3200" dirty="0"/>
              <a:t> </a:t>
            </a:r>
            <a:r>
              <a:rPr sz="3200" dirty="0" err="1"/>
              <a:t>normaltilstand</a:t>
            </a:r>
            <a:r>
              <a:rPr sz="3200" dirty="0"/>
              <a:t>, men </a:t>
            </a:r>
            <a:r>
              <a:rPr sz="3200" dirty="0" err="1"/>
              <a:t>en</a:t>
            </a:r>
            <a:r>
              <a:rPr sz="3200" dirty="0"/>
              <a:t> </a:t>
            </a:r>
            <a:r>
              <a:rPr sz="3200" dirty="0" err="1"/>
              <a:t>unntakstilstand</a:t>
            </a:r>
            <a:r>
              <a:rPr sz="3200" dirty="0" smtClean="0"/>
              <a:t>.</a:t>
            </a:r>
            <a:r>
              <a:rPr lang="nb-NO" sz="3200" dirty="0" smtClean="0"/>
              <a:t/>
            </a:r>
            <a:br>
              <a:rPr lang="nb-NO" sz="3200" dirty="0" smtClean="0"/>
            </a:br>
            <a:endParaRPr sz="3200" dirty="0"/>
          </a:p>
          <a:p>
            <a:pPr defTabSz="210460">
              <a:defRPr sz="5712"/>
            </a:pPr>
            <a:r>
              <a:rPr sz="3200" b="1" dirty="0"/>
              <a:t>Fall </a:t>
            </a:r>
          </a:p>
          <a:p>
            <a:pPr defTabSz="210460">
              <a:defRPr sz="5712"/>
            </a:pPr>
            <a:r>
              <a:rPr lang="nb-NO" sz="3200" dirty="0"/>
              <a:t>e</a:t>
            </a:r>
            <a:r>
              <a:rPr sz="3200" dirty="0"/>
              <a:t>r </a:t>
            </a:r>
            <a:r>
              <a:rPr sz="3200" dirty="0" err="1"/>
              <a:t>ofte</a:t>
            </a:r>
            <a:r>
              <a:rPr sz="3200" dirty="0"/>
              <a:t> </a:t>
            </a:r>
            <a:r>
              <a:rPr sz="3200" dirty="0" err="1"/>
              <a:t>en</a:t>
            </a:r>
            <a:r>
              <a:rPr sz="3200" dirty="0"/>
              <a:t> del av </a:t>
            </a:r>
            <a:r>
              <a:rPr sz="3200" dirty="0" err="1"/>
              <a:t>bildet</a:t>
            </a:r>
            <a:r>
              <a:rPr sz="3200" dirty="0"/>
              <a:t> </a:t>
            </a:r>
            <a:r>
              <a:rPr sz="3200" dirty="0" err="1"/>
              <a:t>når</a:t>
            </a:r>
            <a:r>
              <a:rPr sz="3200" dirty="0"/>
              <a:t> </a:t>
            </a:r>
            <a:r>
              <a:rPr sz="3200" dirty="0" err="1"/>
              <a:t>eldre</a:t>
            </a:r>
            <a:r>
              <a:rPr sz="3200" dirty="0"/>
              <a:t> </a:t>
            </a:r>
            <a:r>
              <a:rPr sz="3200" dirty="0" err="1"/>
              <a:t>trenger</a:t>
            </a:r>
            <a:r>
              <a:rPr sz="3200" dirty="0"/>
              <a:t> </a:t>
            </a:r>
            <a:r>
              <a:rPr sz="3200" dirty="0" err="1"/>
              <a:t>akutt</a:t>
            </a:r>
            <a:r>
              <a:rPr sz="3200" dirty="0"/>
              <a:t> </a:t>
            </a:r>
            <a:r>
              <a:rPr sz="3200" dirty="0" err="1"/>
              <a:t>helsehjelp</a:t>
            </a:r>
            <a:r>
              <a:rPr sz="3200" dirty="0" smtClean="0"/>
              <a:t>.</a:t>
            </a:r>
            <a:r>
              <a:rPr lang="nb-NO" sz="3200" dirty="0" smtClean="0"/>
              <a:t/>
            </a:r>
            <a:br>
              <a:rPr lang="nb-NO" sz="3200" dirty="0" smtClean="0"/>
            </a:br>
            <a:r>
              <a:rPr lang="nb-NO" sz="3200" dirty="0"/>
              <a:t/>
            </a:r>
            <a:br>
              <a:rPr lang="nb-NO" sz="3200" dirty="0"/>
            </a:br>
            <a:r>
              <a:rPr lang="nb-NO" sz="3200" b="1" dirty="0"/>
              <a:t>Fall</a:t>
            </a:r>
            <a:br>
              <a:rPr lang="nb-NO" sz="3200" b="1" dirty="0"/>
            </a:br>
            <a:r>
              <a:rPr lang="nb-NO" sz="3200" b="1" dirty="0"/>
              <a:t>kan </a:t>
            </a:r>
            <a:r>
              <a:rPr lang="nb-NO" sz="3200" dirty="0"/>
              <a:t>føre til alvorlige skader (oftere enn man tror) og får store konsekvenser for eldre</a:t>
            </a:r>
            <a:r>
              <a:rPr lang="nb-NO" sz="3200" dirty="0" smtClean="0"/>
              <a:t>.</a:t>
            </a:r>
            <a:br>
              <a:rPr lang="nb-NO" sz="3200" dirty="0" smtClean="0"/>
            </a:br>
            <a:r>
              <a:rPr lang="nb-NO" sz="3200" dirty="0"/>
              <a:t/>
            </a:r>
            <a:br>
              <a:rPr lang="nb-NO" sz="3200" dirty="0"/>
            </a:br>
            <a:r>
              <a:rPr lang="nb-NO" sz="1800" dirty="0" smtClean="0"/>
              <a:t>(Brustad, 2024)</a:t>
            </a:r>
            <a:endParaRPr sz="1800" dirty="0"/>
          </a:p>
        </p:txBody>
      </p:sp>
    </p:spTree>
    <p:extLst>
      <p:ext uri="{BB962C8B-B14F-4D97-AF65-F5344CB8AC3E}">
        <p14:creationId xmlns:p14="http://schemas.microsoft.com/office/powerpoint/2010/main" val="694790710"/>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Bakenforliggende årsaker til fall</a:t>
            </a:r>
            <a:endParaRPr lang="nb-NO" dirty="0"/>
          </a:p>
        </p:txBody>
      </p:sp>
      <p:sp>
        <p:nvSpPr>
          <p:cNvPr id="3" name="Plassholder for innhold 2"/>
          <p:cNvSpPr>
            <a:spLocks noGrp="1"/>
          </p:cNvSpPr>
          <p:nvPr>
            <p:ph idx="1"/>
          </p:nvPr>
        </p:nvSpPr>
        <p:spPr/>
        <p:txBody>
          <a:bodyPr>
            <a:normAutofit/>
          </a:bodyPr>
          <a:lstStyle/>
          <a:p>
            <a:endParaRPr lang="nb-NO" dirty="0" smtClean="0"/>
          </a:p>
          <a:p>
            <a:r>
              <a:rPr lang="nb-NO" dirty="0" smtClean="0"/>
              <a:t>Hvorfor har pasienten falt? </a:t>
            </a:r>
          </a:p>
          <a:p>
            <a:r>
              <a:rPr lang="nb-NO" dirty="0" smtClean="0"/>
              <a:t>Hvor skjer fallet? Ute </a:t>
            </a:r>
            <a:r>
              <a:rPr lang="nb-NO" dirty="0" err="1" smtClean="0"/>
              <a:t>vs</a:t>
            </a:r>
            <a:r>
              <a:rPr lang="nb-NO" dirty="0" smtClean="0"/>
              <a:t> inne?</a:t>
            </a:r>
          </a:p>
          <a:p>
            <a:r>
              <a:rPr lang="nb-NO" dirty="0" smtClean="0"/>
              <a:t>Kronologisk </a:t>
            </a:r>
            <a:r>
              <a:rPr lang="nb-NO" dirty="0" err="1" smtClean="0"/>
              <a:t>vs</a:t>
            </a:r>
            <a:r>
              <a:rPr lang="nb-NO" dirty="0" smtClean="0"/>
              <a:t> biologisk alder</a:t>
            </a:r>
          </a:p>
          <a:p>
            <a:r>
              <a:rPr lang="nb-NO" dirty="0" smtClean="0"/>
              <a:t>OBS! Vold mot eldre kan kamufleres som fall.</a:t>
            </a:r>
          </a:p>
          <a:p>
            <a:endParaRPr lang="nb-NO" dirty="0"/>
          </a:p>
          <a:p>
            <a:endParaRPr lang="nb-NO" dirty="0" smtClean="0"/>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87542">
            <a:off x="9848888" y="485276"/>
            <a:ext cx="1949110" cy="1459951"/>
          </a:xfrm>
          <a:prstGeom prst="rect">
            <a:avLst/>
          </a:prstGeom>
        </p:spPr>
      </p:pic>
      <p:pic>
        <p:nvPicPr>
          <p:cNvPr id="6" name="Bild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2685" y="2708920"/>
            <a:ext cx="2121255" cy="2828340"/>
          </a:xfrm>
          <a:prstGeom prst="rect">
            <a:avLst/>
          </a:prstGeom>
        </p:spPr>
      </p:pic>
    </p:spTree>
    <p:extLst>
      <p:ext uri="{BB962C8B-B14F-4D97-AF65-F5344CB8AC3E}">
        <p14:creationId xmlns:p14="http://schemas.microsoft.com/office/powerpoint/2010/main" val="429382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lose-up of a leaf&#10;&#10;Description automatically generated">
            <a:extLst>
              <a:ext uri="{FF2B5EF4-FFF2-40B4-BE49-F238E27FC236}">
                <a16:creationId xmlns:a16="http://schemas.microsoft.com/office/drawing/2014/main" id="{84027D11-CA32-4765-CF00-07AFC7FB18C8}"/>
              </a:ext>
            </a:extLst>
          </p:cNvPr>
          <p:cNvPicPr>
            <a:picLocks noChangeAspect="1"/>
          </p:cNvPicPr>
          <p:nvPr/>
        </p:nvPicPr>
        <p:blipFill>
          <a:blip r:embed="rId3">
            <a:duotone>
              <a:prstClr val="black"/>
              <a:schemeClr val="tx2">
                <a:tint val="45000"/>
                <a:satMod val="400000"/>
              </a:schemeClr>
            </a:duotone>
            <a:alphaModFix amt="25000"/>
          </a:blip>
          <a:srcRect t="5020" b="10711"/>
          <a:stretch/>
        </p:blipFill>
        <p:spPr>
          <a:xfrm>
            <a:off x="9" y="898"/>
            <a:ext cx="12188815" cy="6856209"/>
          </a:xfrm>
          <a:prstGeom prst="rect">
            <a:avLst/>
          </a:prstGeom>
        </p:spPr>
      </p:pic>
      <p:sp>
        <p:nvSpPr>
          <p:cNvPr id="2" name="Title 1">
            <a:extLst>
              <a:ext uri="{FF2B5EF4-FFF2-40B4-BE49-F238E27FC236}">
                <a16:creationId xmlns:a16="http://schemas.microsoft.com/office/drawing/2014/main" id="{722AD79F-992C-CFC4-D2A4-9C5A3B8FE6A8}"/>
              </a:ext>
            </a:extLst>
          </p:cNvPr>
          <p:cNvSpPr>
            <a:spLocks noGrp="1"/>
          </p:cNvSpPr>
          <p:nvPr>
            <p:ph type="title"/>
          </p:nvPr>
        </p:nvSpPr>
        <p:spPr>
          <a:xfrm>
            <a:off x="837981" y="365923"/>
            <a:ext cx="10512862" cy="1325218"/>
          </a:xfrm>
        </p:spPr>
        <p:txBody>
          <a:bodyPr vert="horz" lIns="45708" tIns="22854" rIns="45708" bIns="22854" rtlCol="0" anchor="ctr" anchorCtr="0">
            <a:normAutofit/>
          </a:bodyPr>
          <a:lstStyle/>
          <a:p>
            <a:pPr defTabSz="457109">
              <a:lnSpc>
                <a:spcPct val="90000"/>
              </a:lnSpc>
            </a:pPr>
            <a:r>
              <a:rPr lang="en-US" sz="4799" dirty="0" err="1"/>
              <a:t>Årsaker</a:t>
            </a:r>
            <a:r>
              <a:rPr lang="en-US" sz="4799" dirty="0"/>
              <a:t> </a:t>
            </a:r>
            <a:r>
              <a:rPr lang="en-US" sz="4799" dirty="0" err="1"/>
              <a:t>til</a:t>
            </a:r>
            <a:r>
              <a:rPr lang="en-US" sz="4799" dirty="0"/>
              <a:t> fall</a:t>
            </a:r>
          </a:p>
        </p:txBody>
      </p:sp>
      <p:graphicFrame>
        <p:nvGraphicFramePr>
          <p:cNvPr id="7" name="Text Placeholder 2">
            <a:extLst>
              <a:ext uri="{FF2B5EF4-FFF2-40B4-BE49-F238E27FC236}">
                <a16:creationId xmlns:a16="http://schemas.microsoft.com/office/drawing/2014/main" id="{58D80C16-161B-EA43-F7A6-65A15E604819}"/>
              </a:ext>
            </a:extLst>
          </p:cNvPr>
          <p:cNvGraphicFramePr/>
          <p:nvPr>
            <p:extLst/>
          </p:nvPr>
        </p:nvGraphicFramePr>
        <p:xfrm>
          <a:off x="837981" y="1826042"/>
          <a:ext cx="10512862" cy="43502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kstSylinder 2"/>
          <p:cNvSpPr txBox="1"/>
          <p:nvPr/>
        </p:nvSpPr>
        <p:spPr>
          <a:xfrm>
            <a:off x="9910836" y="6253281"/>
            <a:ext cx="2160240" cy="400110"/>
          </a:xfrm>
          <a:prstGeom prst="rect">
            <a:avLst/>
          </a:prstGeom>
          <a:noFill/>
          <a:ln>
            <a:solidFill>
              <a:schemeClr val="bg2"/>
            </a:solidFill>
          </a:ln>
        </p:spPr>
        <p:txBody>
          <a:bodyPr wrap="square" rtlCol="0" anchor="ctr" anchorCtr="1">
            <a:spAutoFit/>
          </a:bodyPr>
          <a:lstStyle/>
          <a:p>
            <a:r>
              <a:rPr lang="nb-NO" sz="2000" dirty="0" smtClean="0"/>
              <a:t>(Brustad, 2024)</a:t>
            </a:r>
            <a:endParaRPr lang="nb-NO" sz="2000" dirty="0" smtClean="0"/>
          </a:p>
        </p:txBody>
      </p:sp>
    </p:spTree>
    <p:extLst>
      <p:ext uri="{BB962C8B-B14F-4D97-AF65-F5344CB8AC3E}">
        <p14:creationId xmlns:p14="http://schemas.microsoft.com/office/powerpoint/2010/main" val="3094207574"/>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Vanligste skader hos eldre og skrøpelige</a:t>
            </a:r>
            <a:endParaRPr lang="nb-NO" dirty="0"/>
          </a:p>
        </p:txBody>
      </p:sp>
      <p:sp>
        <p:nvSpPr>
          <p:cNvPr id="3" name="Plassholder for innhold 2"/>
          <p:cNvSpPr>
            <a:spLocks noGrp="1"/>
          </p:cNvSpPr>
          <p:nvPr>
            <p:ph idx="1"/>
          </p:nvPr>
        </p:nvSpPr>
        <p:spPr/>
        <p:txBody>
          <a:bodyPr/>
          <a:lstStyle/>
          <a:p>
            <a:r>
              <a:rPr lang="nb-NO" dirty="0" smtClean="0"/>
              <a:t>Hodeskade</a:t>
            </a:r>
          </a:p>
          <a:p>
            <a:r>
              <a:rPr lang="nb-NO" dirty="0" smtClean="0"/>
              <a:t>Bekken, hofte- og underekstremiteter </a:t>
            </a:r>
          </a:p>
          <a:p>
            <a:pPr marL="0" indent="0">
              <a:buNone/>
            </a:pPr>
            <a:r>
              <a:rPr lang="nb-NO" dirty="0"/>
              <a:t>(</a:t>
            </a:r>
            <a:r>
              <a:rPr lang="nb-NO" dirty="0" err="1"/>
              <a:t>Cuevas</a:t>
            </a:r>
            <a:r>
              <a:rPr lang="nb-NO" dirty="0"/>
              <a:t>-Østrem, 2021). </a:t>
            </a:r>
            <a:endParaRPr lang="nb-NO" dirty="0" smtClean="0"/>
          </a:p>
          <a:p>
            <a:r>
              <a:rPr lang="nb-NO" dirty="0" smtClean="0"/>
              <a:t>Nakke- og ryggskade (ofte sammen med hodeskade)</a:t>
            </a:r>
          </a:p>
          <a:p>
            <a:r>
              <a:rPr lang="nb-NO" dirty="0" smtClean="0"/>
              <a:t>Overarm/underarmsbrudd</a:t>
            </a:r>
          </a:p>
          <a:p>
            <a:pPr marL="0" indent="0">
              <a:buNone/>
            </a:pPr>
            <a:endParaRPr lang="nb-NO" dirty="0" smtClean="0"/>
          </a:p>
        </p:txBody>
      </p:sp>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8788" y="512618"/>
            <a:ext cx="2143125" cy="2133600"/>
          </a:xfrm>
          <a:prstGeom prst="rect">
            <a:avLst/>
          </a:prstGeom>
        </p:spPr>
      </p:pic>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5387" y="4230194"/>
            <a:ext cx="3209925" cy="1419225"/>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0476" y="4230194"/>
            <a:ext cx="1499253" cy="2145208"/>
          </a:xfrm>
          <a:prstGeom prst="rect">
            <a:avLst/>
          </a:prstGeom>
        </p:spPr>
      </p:pic>
    </p:spTree>
    <p:extLst>
      <p:ext uri="{BB962C8B-B14F-4D97-AF65-F5344CB8AC3E}">
        <p14:creationId xmlns:p14="http://schemas.microsoft.com/office/powerpoint/2010/main" val="280200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Risikofaktorer – større skadeomfang enn først antatt</a:t>
            </a:r>
            <a:endParaRPr lang="nb-NO" dirty="0"/>
          </a:p>
        </p:txBody>
      </p:sp>
      <p:sp>
        <p:nvSpPr>
          <p:cNvPr id="3" name="Plassholder for innhold 2"/>
          <p:cNvSpPr>
            <a:spLocks noGrp="1"/>
          </p:cNvSpPr>
          <p:nvPr>
            <p:ph idx="1"/>
          </p:nvPr>
        </p:nvSpPr>
        <p:spPr>
          <a:xfrm>
            <a:off x="914163" y="1803400"/>
            <a:ext cx="10360501" cy="4793951"/>
          </a:xfrm>
        </p:spPr>
        <p:txBody>
          <a:bodyPr>
            <a:normAutofit fontScale="85000" lnSpcReduction="20000"/>
          </a:bodyPr>
          <a:lstStyle/>
          <a:p>
            <a:r>
              <a:rPr lang="nb-NO" b="1" dirty="0" smtClean="0"/>
              <a:t>Blodfortynnende medikamenter – NB! Skal ALLTID kartlegges! </a:t>
            </a:r>
            <a:r>
              <a:rPr lang="nb-NO" b="1" dirty="0"/>
              <a:t> </a:t>
            </a:r>
            <a:r>
              <a:rPr lang="nb-NO" b="1" dirty="0" smtClean="0"/>
              <a:t>     </a:t>
            </a:r>
            <a:r>
              <a:rPr lang="nb-NO" dirty="0" smtClean="0"/>
              <a:t>Ex: fra </a:t>
            </a:r>
            <a:r>
              <a:rPr lang="nb-NO" dirty="0" err="1" smtClean="0"/>
              <a:t>triage</a:t>
            </a:r>
            <a:r>
              <a:rPr lang="nb-NO" dirty="0" smtClean="0"/>
              <a:t>. </a:t>
            </a:r>
            <a:endParaRPr lang="nb-NO" b="1" dirty="0" smtClean="0"/>
          </a:p>
          <a:p>
            <a:r>
              <a:rPr lang="nb-NO" dirty="0"/>
              <a:t>Bruk av beroligende, antipsykotika eller sovemedisiner</a:t>
            </a:r>
            <a:r>
              <a:rPr lang="nb-NO" dirty="0" smtClean="0"/>
              <a:t>.</a:t>
            </a:r>
            <a:endParaRPr lang="nb-NO" b="1" dirty="0" smtClean="0"/>
          </a:p>
          <a:p>
            <a:r>
              <a:rPr lang="nb-NO" dirty="0" smtClean="0"/>
              <a:t>Kortison (ex: </a:t>
            </a:r>
            <a:r>
              <a:rPr lang="nb-NO" dirty="0" err="1" smtClean="0"/>
              <a:t>Prednisolon</a:t>
            </a:r>
            <a:r>
              <a:rPr lang="nb-NO" dirty="0" smtClean="0"/>
              <a:t>, </a:t>
            </a:r>
            <a:r>
              <a:rPr lang="nb-NO" dirty="0" err="1" smtClean="0"/>
              <a:t>Dexametason</a:t>
            </a:r>
            <a:r>
              <a:rPr lang="nb-NO" dirty="0" smtClean="0"/>
              <a:t>)</a:t>
            </a:r>
          </a:p>
          <a:p>
            <a:r>
              <a:rPr lang="nb-NO" dirty="0" smtClean="0"/>
              <a:t>Underernæring</a:t>
            </a:r>
          </a:p>
          <a:p>
            <a:r>
              <a:rPr lang="nb-NO" dirty="0" smtClean="0"/>
              <a:t>Osteoporose</a:t>
            </a:r>
          </a:p>
          <a:p>
            <a:r>
              <a:rPr lang="nb-NO" b="1" dirty="0" smtClean="0"/>
              <a:t>Rusmisbruk</a:t>
            </a:r>
          </a:p>
          <a:p>
            <a:r>
              <a:rPr lang="nb-NO" dirty="0" smtClean="0"/>
              <a:t>Demens</a:t>
            </a:r>
          </a:p>
          <a:p>
            <a:r>
              <a:rPr lang="nb-NO" dirty="0" smtClean="0"/>
              <a:t>Romsligere forhold i aldrende hjerne – kan ta</a:t>
            </a:r>
          </a:p>
          <a:p>
            <a:pPr marL="0" indent="0">
              <a:buNone/>
            </a:pPr>
            <a:r>
              <a:rPr lang="nb-NO" dirty="0"/>
              <a:t> </a:t>
            </a:r>
            <a:r>
              <a:rPr lang="nb-NO" dirty="0" smtClean="0"/>
              <a:t>  tid før symptomene kommer. </a:t>
            </a:r>
          </a:p>
          <a:p>
            <a:pPr marL="0" indent="0">
              <a:buNone/>
            </a:pPr>
            <a:r>
              <a:rPr lang="nb-NO" dirty="0" smtClean="0"/>
              <a:t>(Aga, 2020; </a:t>
            </a:r>
            <a:r>
              <a:rPr lang="nb-NO" dirty="0" smtClean="0"/>
              <a:t>Brustad</a:t>
            </a:r>
            <a:r>
              <a:rPr lang="nb-NO" dirty="0" smtClean="0"/>
              <a:t>, 2020). </a:t>
            </a:r>
          </a:p>
          <a:p>
            <a:pPr marL="0" indent="0">
              <a:buNone/>
            </a:pPr>
            <a:endParaRPr lang="nb-NO" dirty="0" smtClean="0"/>
          </a:p>
          <a:p>
            <a:endParaRPr lang="nb-NO" dirty="0"/>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4692" y="4267344"/>
            <a:ext cx="2286000" cy="2000250"/>
          </a:xfrm>
          <a:prstGeom prst="rect">
            <a:avLst/>
          </a:prstGeom>
        </p:spPr>
      </p:pic>
    </p:spTree>
    <p:extLst>
      <p:ext uri="{BB962C8B-B14F-4D97-AF65-F5344CB8AC3E}">
        <p14:creationId xmlns:p14="http://schemas.microsoft.com/office/powerpoint/2010/main" val="3356895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4E09E-B630-2010-F46C-929B416D1B2A}"/>
              </a:ext>
            </a:extLst>
          </p:cNvPr>
          <p:cNvSpPr>
            <a:spLocks noGrp="1"/>
          </p:cNvSpPr>
          <p:nvPr>
            <p:ph type="title"/>
          </p:nvPr>
        </p:nvSpPr>
        <p:spPr>
          <a:xfrm>
            <a:off x="1285303" y="476672"/>
            <a:ext cx="9893374" cy="1152127"/>
          </a:xfrm>
        </p:spPr>
        <p:txBody>
          <a:bodyPr vert="horz" lIns="45708" tIns="22854" rIns="45708" bIns="22854" rtlCol="0" anchor="ctr" anchorCtr="0">
            <a:normAutofit/>
          </a:bodyPr>
          <a:lstStyle/>
          <a:p>
            <a:pPr defTabSz="457109">
              <a:lnSpc>
                <a:spcPct val="90000"/>
              </a:lnSpc>
            </a:pPr>
            <a:r>
              <a:rPr lang="en-US" sz="3299" dirty="0" err="1" smtClean="0">
                <a:solidFill>
                  <a:srgbClr val="FFFFFF"/>
                </a:solidFill>
              </a:rPr>
              <a:t>hodeskade</a:t>
            </a:r>
            <a:r>
              <a:rPr lang="en-US" sz="3299" dirty="0" smtClean="0">
                <a:solidFill>
                  <a:srgbClr val="FFFFFF"/>
                </a:solidFill>
              </a:rPr>
              <a:t>  </a:t>
            </a:r>
            <a:r>
              <a:rPr lang="en-US" sz="3299" dirty="0">
                <a:solidFill>
                  <a:srgbClr val="FFFFFF"/>
                </a:solidFill>
              </a:rPr>
              <a:t/>
            </a:r>
            <a:br>
              <a:rPr lang="en-US" sz="3299" dirty="0">
                <a:solidFill>
                  <a:srgbClr val="FFFFFF"/>
                </a:solidFill>
              </a:rPr>
            </a:br>
            <a:endParaRPr lang="en-US" sz="3299" dirty="0">
              <a:solidFill>
                <a:srgbClr val="FFFFFF"/>
              </a:solidFill>
            </a:endParaRPr>
          </a:p>
        </p:txBody>
      </p:sp>
      <p:sp>
        <p:nvSpPr>
          <p:cNvPr id="3" name="Text Placeholder 2">
            <a:extLst>
              <a:ext uri="{FF2B5EF4-FFF2-40B4-BE49-F238E27FC236}">
                <a16:creationId xmlns:a16="http://schemas.microsoft.com/office/drawing/2014/main" id="{B97752F8-1A22-6B8F-1283-AC0C88FE2981}"/>
              </a:ext>
            </a:extLst>
          </p:cNvPr>
          <p:cNvSpPr>
            <a:spLocks noGrp="1"/>
          </p:cNvSpPr>
          <p:nvPr>
            <p:ph type="body" idx="1"/>
          </p:nvPr>
        </p:nvSpPr>
        <p:spPr>
          <a:xfrm>
            <a:off x="1197868" y="1268760"/>
            <a:ext cx="9721499" cy="4264769"/>
          </a:xfrm>
        </p:spPr>
        <p:txBody>
          <a:bodyPr vert="horz" lIns="45708" tIns="22854" rIns="45708" bIns="22854" rtlCol="0" anchor="ctr">
            <a:normAutofit/>
          </a:bodyPr>
          <a:lstStyle/>
          <a:p>
            <a:pPr indent="-114277" defTabSz="457109"/>
            <a:r>
              <a:rPr lang="en-US" sz="1600" dirty="0"/>
              <a:t>Har det </a:t>
            </a:r>
            <a:r>
              <a:rPr lang="en-US" sz="1600" dirty="0" err="1"/>
              <a:t>vært</a:t>
            </a:r>
            <a:r>
              <a:rPr lang="en-US" sz="1600" dirty="0"/>
              <a:t> et </a:t>
            </a:r>
            <a:r>
              <a:rPr lang="en-US" sz="1600" dirty="0" err="1"/>
              <a:t>traume</a:t>
            </a:r>
            <a:r>
              <a:rPr lang="en-US" sz="1600" dirty="0"/>
              <a:t> mot </a:t>
            </a:r>
            <a:r>
              <a:rPr lang="en-US" sz="1600" dirty="0" err="1"/>
              <a:t>hodet</a:t>
            </a:r>
            <a:r>
              <a:rPr lang="en-US" sz="1600" dirty="0"/>
              <a:t>/</a:t>
            </a:r>
            <a:r>
              <a:rPr lang="en-US" sz="1600" dirty="0" err="1"/>
              <a:t>ansikt</a:t>
            </a:r>
            <a:r>
              <a:rPr lang="en-US" sz="1600" dirty="0"/>
              <a:t>? </a:t>
            </a:r>
            <a:r>
              <a:rPr lang="en-US" sz="1600" dirty="0" err="1"/>
              <a:t>Blå</a:t>
            </a:r>
            <a:r>
              <a:rPr lang="en-US" sz="1600" dirty="0"/>
              <a:t> </a:t>
            </a:r>
            <a:r>
              <a:rPr lang="en-US" sz="1600" dirty="0" err="1"/>
              <a:t>kul</a:t>
            </a:r>
            <a:r>
              <a:rPr lang="en-US" sz="1600" dirty="0"/>
              <a:t>, </a:t>
            </a:r>
            <a:r>
              <a:rPr lang="en-US" sz="1600" dirty="0" err="1"/>
              <a:t>blått</a:t>
            </a:r>
            <a:r>
              <a:rPr lang="en-US" sz="1600" dirty="0"/>
              <a:t> </a:t>
            </a:r>
            <a:r>
              <a:rPr lang="en-US" sz="1600" dirty="0" err="1"/>
              <a:t>øye</a:t>
            </a:r>
            <a:r>
              <a:rPr lang="en-US" sz="1600" dirty="0"/>
              <a:t>, </a:t>
            </a:r>
            <a:r>
              <a:rPr lang="en-US" sz="1600" dirty="0" err="1"/>
              <a:t>blått</a:t>
            </a:r>
            <a:r>
              <a:rPr lang="en-US" sz="1600" dirty="0"/>
              <a:t> </a:t>
            </a:r>
            <a:r>
              <a:rPr lang="en-US" sz="1600" dirty="0" err="1"/>
              <a:t>kinn</a:t>
            </a:r>
            <a:r>
              <a:rPr lang="en-US" sz="1600" dirty="0"/>
              <a:t>, </a:t>
            </a:r>
            <a:r>
              <a:rPr lang="en-US" sz="1600" dirty="0" err="1"/>
              <a:t>kutt</a:t>
            </a:r>
            <a:r>
              <a:rPr lang="en-US" sz="1600" dirty="0"/>
              <a:t> ? </a:t>
            </a:r>
            <a:endParaRPr lang="en-US" sz="1600" dirty="0" smtClean="0"/>
          </a:p>
          <a:p>
            <a:pPr indent="-114277" defTabSz="457109"/>
            <a:r>
              <a:rPr lang="en-US" sz="1600" dirty="0" smtClean="0"/>
              <a:t>Bruker </a:t>
            </a:r>
            <a:r>
              <a:rPr lang="en-US" sz="1600" dirty="0" err="1"/>
              <a:t>pasienten</a:t>
            </a:r>
            <a:r>
              <a:rPr lang="en-US" sz="1600" dirty="0"/>
              <a:t> </a:t>
            </a:r>
            <a:r>
              <a:rPr lang="en-US" sz="1600" dirty="0" err="1"/>
              <a:t>blodfortynnende</a:t>
            </a:r>
            <a:r>
              <a:rPr lang="en-US" sz="1600" dirty="0"/>
              <a:t> </a:t>
            </a:r>
            <a:r>
              <a:rPr lang="en-US" sz="1600" dirty="0" err="1"/>
              <a:t>legemidler</a:t>
            </a:r>
            <a:r>
              <a:rPr lang="en-US" sz="1600" dirty="0"/>
              <a:t>?</a:t>
            </a:r>
          </a:p>
          <a:p>
            <a:pPr indent="-114277" defTabSz="457109"/>
            <a:r>
              <a:rPr lang="en-US" sz="1600" dirty="0" err="1"/>
              <a:t>Obs</a:t>
            </a:r>
            <a:r>
              <a:rPr lang="en-US" sz="1600" dirty="0"/>
              <a:t> </a:t>
            </a:r>
            <a:r>
              <a:rPr lang="en-US" sz="1600" dirty="0" err="1"/>
              <a:t>samtidig</a:t>
            </a:r>
            <a:r>
              <a:rPr lang="en-US" sz="1600" dirty="0"/>
              <a:t> </a:t>
            </a:r>
            <a:r>
              <a:rPr lang="en-US" sz="1600" dirty="0" err="1"/>
              <a:t>nakkeskade</a:t>
            </a:r>
            <a:r>
              <a:rPr lang="en-US" sz="1600" dirty="0"/>
              <a:t> – </a:t>
            </a:r>
            <a:r>
              <a:rPr lang="en-US" sz="1600" dirty="0" err="1"/>
              <a:t>eks</a:t>
            </a:r>
            <a:r>
              <a:rPr lang="en-US" sz="1600" dirty="0"/>
              <a:t> </a:t>
            </a:r>
            <a:r>
              <a:rPr lang="en-US" sz="1600" dirty="0" err="1"/>
              <a:t>falt</a:t>
            </a:r>
            <a:r>
              <a:rPr lang="en-US" sz="1600" dirty="0"/>
              <a:t> </a:t>
            </a:r>
            <a:r>
              <a:rPr lang="en-US" sz="1600" dirty="0" err="1"/>
              <a:t>bakover</a:t>
            </a:r>
            <a:r>
              <a:rPr lang="en-US" sz="1600" dirty="0"/>
              <a:t> </a:t>
            </a:r>
            <a:r>
              <a:rPr lang="en-US" sz="1600" dirty="0" err="1"/>
              <a:t>og</a:t>
            </a:r>
            <a:r>
              <a:rPr lang="en-US" sz="1600" dirty="0"/>
              <a:t> </a:t>
            </a:r>
            <a:r>
              <a:rPr lang="en-US" sz="1600" dirty="0" err="1"/>
              <a:t>slo</a:t>
            </a:r>
            <a:r>
              <a:rPr lang="en-US" sz="1600" dirty="0"/>
              <a:t> </a:t>
            </a:r>
            <a:r>
              <a:rPr lang="en-US" sz="1600" dirty="0" err="1"/>
              <a:t>bakhodet</a:t>
            </a:r>
            <a:endParaRPr lang="en-US" sz="1600" dirty="0"/>
          </a:p>
          <a:p>
            <a:pPr indent="-114277" defTabSz="457109"/>
            <a:r>
              <a:rPr lang="en-US" sz="1600" dirty="0"/>
              <a:t>Har </a:t>
            </a:r>
            <a:r>
              <a:rPr lang="en-US" sz="1600" dirty="0" err="1"/>
              <a:t>pasienten</a:t>
            </a:r>
            <a:r>
              <a:rPr lang="en-US" sz="1600" dirty="0"/>
              <a:t> </a:t>
            </a:r>
            <a:r>
              <a:rPr lang="en-US" sz="1600" dirty="0" err="1"/>
              <a:t>vært</a:t>
            </a:r>
            <a:r>
              <a:rPr lang="en-US" sz="1600" dirty="0"/>
              <a:t> «</a:t>
            </a:r>
            <a:r>
              <a:rPr lang="en-US" sz="1600" dirty="0" err="1"/>
              <a:t>borte</a:t>
            </a:r>
            <a:r>
              <a:rPr lang="en-US" sz="1600" dirty="0"/>
              <a:t>» i </a:t>
            </a:r>
            <a:r>
              <a:rPr lang="en-US" sz="1600" dirty="0" err="1"/>
              <a:t>forbindelse</a:t>
            </a:r>
            <a:r>
              <a:rPr lang="en-US" sz="1600" dirty="0"/>
              <a:t> med </a:t>
            </a:r>
            <a:r>
              <a:rPr lang="en-US" sz="1600" dirty="0" err="1"/>
              <a:t>fallet</a:t>
            </a:r>
            <a:r>
              <a:rPr lang="en-US" sz="1600" dirty="0"/>
              <a:t>? </a:t>
            </a:r>
            <a:r>
              <a:rPr lang="en-US" sz="1600" dirty="0" err="1"/>
              <a:t>Evt</a:t>
            </a:r>
            <a:r>
              <a:rPr lang="en-US" sz="1600" dirty="0"/>
              <a:t> </a:t>
            </a:r>
            <a:r>
              <a:rPr lang="en-US" sz="1600" dirty="0" err="1"/>
              <a:t>hvor</a:t>
            </a:r>
            <a:r>
              <a:rPr lang="en-US" sz="1600" dirty="0"/>
              <a:t> </a:t>
            </a:r>
            <a:r>
              <a:rPr lang="en-US" sz="1600" dirty="0" err="1"/>
              <a:t>lenge</a:t>
            </a:r>
            <a:r>
              <a:rPr lang="en-US" sz="1600" dirty="0"/>
              <a:t>? (</a:t>
            </a:r>
            <a:r>
              <a:rPr lang="en-US" sz="1600" dirty="0" err="1"/>
              <a:t>mer</a:t>
            </a:r>
            <a:r>
              <a:rPr lang="en-US" sz="1600" dirty="0"/>
              <a:t> </a:t>
            </a:r>
            <a:r>
              <a:rPr lang="en-US" sz="1600" dirty="0" err="1"/>
              <a:t>alvorlig</a:t>
            </a:r>
            <a:r>
              <a:rPr lang="en-US" sz="1600" dirty="0"/>
              <a:t> jo </a:t>
            </a:r>
            <a:r>
              <a:rPr lang="en-US" sz="1600" dirty="0" err="1"/>
              <a:t>lengre</a:t>
            </a:r>
            <a:r>
              <a:rPr lang="en-US" sz="1600" dirty="0"/>
              <a:t> </a:t>
            </a:r>
            <a:r>
              <a:rPr lang="en-US" sz="1600" dirty="0" err="1"/>
              <a:t>bevissthetstapet</a:t>
            </a:r>
            <a:r>
              <a:rPr lang="en-US" sz="1600" dirty="0"/>
              <a:t> </a:t>
            </a:r>
            <a:r>
              <a:rPr lang="en-US" sz="1600" dirty="0" err="1"/>
              <a:t>har</a:t>
            </a:r>
            <a:r>
              <a:rPr lang="en-US" sz="1600" dirty="0"/>
              <a:t> </a:t>
            </a:r>
            <a:r>
              <a:rPr lang="en-US" sz="1600" dirty="0" err="1"/>
              <a:t>vart</a:t>
            </a:r>
            <a:r>
              <a:rPr lang="en-US" sz="1600" dirty="0"/>
              <a:t>)</a:t>
            </a:r>
          </a:p>
          <a:p>
            <a:pPr indent="-114277" defTabSz="457109"/>
            <a:r>
              <a:rPr lang="en-US" sz="1600" b="1" dirty="0" err="1"/>
              <a:t>Unormalt</a:t>
            </a:r>
            <a:r>
              <a:rPr lang="en-US" sz="1600" b="1" dirty="0"/>
              <a:t> </a:t>
            </a:r>
            <a:r>
              <a:rPr lang="en-US" sz="1600" b="1" dirty="0" err="1"/>
              <a:t>søvnig</a:t>
            </a:r>
            <a:r>
              <a:rPr lang="en-US" sz="1600" b="1" dirty="0"/>
              <a:t>, </a:t>
            </a:r>
            <a:r>
              <a:rPr lang="en-US" sz="1600" b="1" dirty="0" err="1"/>
              <a:t>sløv</a:t>
            </a:r>
            <a:r>
              <a:rPr lang="en-US" sz="1600" b="1" dirty="0"/>
              <a:t>, </a:t>
            </a:r>
            <a:r>
              <a:rPr lang="en-US" sz="1600" b="1" dirty="0" err="1"/>
              <a:t>vanskelig</a:t>
            </a:r>
            <a:r>
              <a:rPr lang="en-US" sz="1600" b="1" dirty="0"/>
              <a:t> å </a:t>
            </a:r>
            <a:r>
              <a:rPr lang="en-US" sz="1600" b="1" dirty="0" err="1"/>
              <a:t>vekke</a:t>
            </a:r>
            <a:r>
              <a:rPr lang="en-US" sz="1600" dirty="0"/>
              <a:t>. </a:t>
            </a:r>
            <a:r>
              <a:rPr lang="en-US" sz="1600" dirty="0" err="1"/>
              <a:t>Endret</a:t>
            </a:r>
            <a:r>
              <a:rPr lang="en-US" sz="1600" dirty="0"/>
              <a:t> </a:t>
            </a:r>
            <a:r>
              <a:rPr lang="en-US" sz="1600" dirty="0" err="1"/>
              <a:t>mentalt</a:t>
            </a:r>
            <a:r>
              <a:rPr lang="en-US" sz="1600" dirty="0"/>
              <a:t> </a:t>
            </a:r>
            <a:r>
              <a:rPr lang="en-US" sz="1600" dirty="0" err="1"/>
              <a:t>og</a:t>
            </a:r>
            <a:r>
              <a:rPr lang="en-US" sz="1600" dirty="0"/>
              <a:t> </a:t>
            </a:r>
            <a:r>
              <a:rPr lang="en-US" sz="1600" dirty="0" err="1"/>
              <a:t>kognitivt</a:t>
            </a:r>
            <a:r>
              <a:rPr lang="en-US" sz="1600" dirty="0"/>
              <a:t>. </a:t>
            </a:r>
          </a:p>
          <a:p>
            <a:pPr indent="-114277" defTabSz="457109"/>
            <a:r>
              <a:rPr lang="en-US" sz="1600" dirty="0" err="1"/>
              <a:t>Kvalme</a:t>
            </a:r>
            <a:r>
              <a:rPr lang="en-US" sz="1600" dirty="0"/>
              <a:t> </a:t>
            </a:r>
            <a:r>
              <a:rPr lang="en-US" sz="1600" dirty="0" err="1"/>
              <a:t>og</a:t>
            </a:r>
            <a:r>
              <a:rPr lang="en-US" sz="1600" dirty="0"/>
              <a:t> </a:t>
            </a:r>
            <a:r>
              <a:rPr lang="en-US" sz="1600" dirty="0" err="1"/>
              <a:t>oppkast</a:t>
            </a:r>
            <a:r>
              <a:rPr lang="en-US" sz="1600" dirty="0"/>
              <a:t>. </a:t>
            </a:r>
            <a:r>
              <a:rPr lang="en-US" sz="1600" dirty="0" err="1"/>
              <a:t>Hodepine</a:t>
            </a:r>
            <a:r>
              <a:rPr lang="en-US" sz="1600" dirty="0"/>
              <a:t>. </a:t>
            </a:r>
            <a:r>
              <a:rPr lang="en-US" sz="1600" dirty="0" err="1"/>
              <a:t>Ulike</a:t>
            </a:r>
            <a:r>
              <a:rPr lang="en-US" sz="1600" dirty="0"/>
              <a:t> </a:t>
            </a:r>
            <a:r>
              <a:rPr lang="en-US" sz="1600" dirty="0" err="1"/>
              <a:t>pupiller</a:t>
            </a:r>
            <a:r>
              <a:rPr lang="en-US" sz="1600" dirty="0"/>
              <a:t>. </a:t>
            </a:r>
            <a:r>
              <a:rPr lang="en-US" sz="1600" dirty="0" err="1"/>
              <a:t>Nyoppstått</a:t>
            </a:r>
            <a:r>
              <a:rPr lang="en-US" sz="1600" dirty="0"/>
              <a:t> </a:t>
            </a:r>
            <a:r>
              <a:rPr lang="en-US" sz="1600" dirty="0" err="1"/>
              <a:t>nevrologisk</a:t>
            </a:r>
            <a:r>
              <a:rPr lang="en-US" sz="1600" dirty="0"/>
              <a:t> </a:t>
            </a:r>
            <a:r>
              <a:rPr lang="en-US" sz="1600" dirty="0" err="1"/>
              <a:t>utfall</a:t>
            </a:r>
            <a:r>
              <a:rPr lang="en-US" sz="1600" dirty="0"/>
              <a:t> (</a:t>
            </a:r>
            <a:r>
              <a:rPr lang="en-US" sz="1600" dirty="0" err="1"/>
              <a:t>eks</a:t>
            </a:r>
            <a:r>
              <a:rPr lang="en-US" sz="1600" dirty="0"/>
              <a:t> </a:t>
            </a:r>
            <a:r>
              <a:rPr lang="en-US" sz="1600" dirty="0" err="1" smtClean="0"/>
              <a:t>lammelse</a:t>
            </a:r>
            <a:r>
              <a:rPr lang="en-US" sz="1600" dirty="0" smtClean="0"/>
              <a:t>, </a:t>
            </a:r>
            <a:r>
              <a:rPr lang="en-US" sz="1600" dirty="0" err="1" smtClean="0"/>
              <a:t>nedsatt</a:t>
            </a:r>
            <a:r>
              <a:rPr lang="en-US" sz="1600" dirty="0" smtClean="0"/>
              <a:t> </a:t>
            </a:r>
            <a:r>
              <a:rPr lang="en-US" sz="1600" dirty="0" err="1" smtClean="0"/>
              <a:t>kraft</a:t>
            </a:r>
            <a:r>
              <a:rPr lang="en-US" sz="1600" dirty="0" smtClean="0"/>
              <a:t>, </a:t>
            </a:r>
            <a:r>
              <a:rPr lang="en-US" sz="1600" dirty="0" err="1" smtClean="0"/>
              <a:t>førlighet</a:t>
            </a:r>
            <a:r>
              <a:rPr lang="en-US" sz="1600" dirty="0" smtClean="0"/>
              <a:t>). </a:t>
            </a:r>
            <a:r>
              <a:rPr lang="en-US" sz="1600" dirty="0" err="1"/>
              <a:t>Svimmelhet</a:t>
            </a:r>
            <a:r>
              <a:rPr lang="en-US" sz="1600" dirty="0"/>
              <a:t>.</a:t>
            </a:r>
          </a:p>
          <a:p>
            <a:pPr indent="-114277" defTabSz="457109"/>
            <a:r>
              <a:rPr lang="en-US" sz="1600" dirty="0" err="1"/>
              <a:t>Lekkasje</a:t>
            </a:r>
            <a:r>
              <a:rPr lang="en-US" sz="1600" dirty="0"/>
              <a:t> (</a:t>
            </a:r>
            <a:r>
              <a:rPr lang="en-US" sz="1600" dirty="0" err="1"/>
              <a:t>blod</a:t>
            </a:r>
            <a:r>
              <a:rPr lang="en-US" sz="1600" dirty="0"/>
              <a:t> </a:t>
            </a:r>
            <a:r>
              <a:rPr lang="en-US" sz="1600" dirty="0" err="1"/>
              <a:t>eller</a:t>
            </a:r>
            <a:r>
              <a:rPr lang="en-US" sz="1600" dirty="0"/>
              <a:t> </a:t>
            </a:r>
            <a:r>
              <a:rPr lang="en-US" sz="1600" dirty="0" err="1"/>
              <a:t>væske</a:t>
            </a:r>
            <a:r>
              <a:rPr lang="en-US" sz="1600" dirty="0"/>
              <a:t>) </a:t>
            </a:r>
            <a:r>
              <a:rPr lang="en-US" sz="1600" dirty="0" err="1"/>
              <a:t>fra</a:t>
            </a:r>
            <a:r>
              <a:rPr lang="en-US" sz="1600" dirty="0"/>
              <a:t> </a:t>
            </a:r>
            <a:r>
              <a:rPr lang="en-US" sz="1600" dirty="0" err="1"/>
              <a:t>nese</a:t>
            </a:r>
            <a:r>
              <a:rPr lang="en-US" sz="1600" dirty="0"/>
              <a:t> </a:t>
            </a:r>
            <a:r>
              <a:rPr lang="en-US" sz="1600" dirty="0" err="1"/>
              <a:t>eller</a:t>
            </a:r>
            <a:r>
              <a:rPr lang="en-US" sz="1600" dirty="0"/>
              <a:t> </a:t>
            </a:r>
            <a:r>
              <a:rPr lang="en-US" sz="1600" dirty="0" err="1"/>
              <a:t>ører</a:t>
            </a:r>
            <a:endParaRPr lang="en-US" sz="1600" dirty="0"/>
          </a:p>
          <a:p>
            <a:pPr indent="-114277" defTabSz="457109"/>
            <a:r>
              <a:rPr lang="en-US" sz="1600" dirty="0" err="1"/>
              <a:t>Til</a:t>
            </a:r>
            <a:r>
              <a:rPr lang="en-US" sz="1600" dirty="0"/>
              <a:t> </a:t>
            </a:r>
            <a:r>
              <a:rPr lang="en-US" sz="1600" dirty="0" err="1"/>
              <a:t>slutt</a:t>
            </a:r>
            <a:r>
              <a:rPr lang="en-US" sz="1600" dirty="0"/>
              <a:t>: </a:t>
            </a:r>
            <a:r>
              <a:rPr lang="en-US" sz="1600" dirty="0" err="1"/>
              <a:t>bevisstløs</a:t>
            </a:r>
            <a:r>
              <a:rPr lang="en-US" sz="1600" dirty="0"/>
              <a:t> </a:t>
            </a:r>
            <a:r>
              <a:rPr lang="en-US" sz="1600" dirty="0" err="1"/>
              <a:t>og</a:t>
            </a:r>
            <a:r>
              <a:rPr lang="en-US" sz="1600" dirty="0"/>
              <a:t> </a:t>
            </a:r>
            <a:r>
              <a:rPr lang="en-US" sz="1600" dirty="0" err="1"/>
              <a:t>påvirket</a:t>
            </a:r>
            <a:r>
              <a:rPr lang="en-US" sz="1600" dirty="0"/>
              <a:t> </a:t>
            </a:r>
            <a:r>
              <a:rPr lang="en-US" sz="1600" dirty="0" err="1"/>
              <a:t>pust</a:t>
            </a:r>
            <a:r>
              <a:rPr lang="en-US" sz="1600" dirty="0"/>
              <a:t> </a:t>
            </a:r>
            <a:r>
              <a:rPr lang="en-US" sz="1600" dirty="0" smtClean="0"/>
              <a:t>– </a:t>
            </a:r>
            <a:r>
              <a:rPr lang="en-US" sz="1600" dirty="0" err="1" smtClean="0"/>
              <a:t>pustestans</a:t>
            </a:r>
            <a:r>
              <a:rPr lang="en-US" sz="1600" dirty="0" smtClean="0"/>
              <a:t>. OBS </a:t>
            </a:r>
            <a:r>
              <a:rPr lang="en-US" sz="1600" dirty="0" err="1" smtClean="0"/>
              <a:t>lav</a:t>
            </a:r>
            <a:r>
              <a:rPr lang="en-US" sz="1600" dirty="0" smtClean="0"/>
              <a:t> </a:t>
            </a:r>
            <a:r>
              <a:rPr lang="en-US" sz="1600" dirty="0" err="1" smtClean="0"/>
              <a:t>respirasjonsfrekvens</a:t>
            </a:r>
            <a:r>
              <a:rPr lang="en-US" sz="1600" dirty="0" smtClean="0"/>
              <a:t>!</a:t>
            </a:r>
            <a:endParaRPr lang="en-US" sz="1600" dirty="0"/>
          </a:p>
        </p:txBody>
      </p:sp>
      <p:sp>
        <p:nvSpPr>
          <p:cNvPr id="4" name="TekstSylinder 3"/>
          <p:cNvSpPr txBox="1"/>
          <p:nvPr/>
        </p:nvSpPr>
        <p:spPr>
          <a:xfrm>
            <a:off x="8830716" y="6052646"/>
            <a:ext cx="2808312" cy="369332"/>
          </a:xfrm>
          <a:prstGeom prst="rect">
            <a:avLst/>
          </a:prstGeom>
          <a:noFill/>
          <a:ln>
            <a:solidFill>
              <a:schemeClr val="bg2"/>
            </a:solidFill>
          </a:ln>
        </p:spPr>
        <p:txBody>
          <a:bodyPr wrap="square" rtlCol="0" anchor="ctr" anchorCtr="1">
            <a:spAutoFit/>
          </a:bodyPr>
          <a:lstStyle/>
          <a:p>
            <a:r>
              <a:rPr lang="nb-NO" sz="1800" dirty="0" smtClean="0"/>
              <a:t>(Brustad, 2024).</a:t>
            </a:r>
            <a:endParaRPr lang="nb-NO" sz="1800" dirty="0" smtClean="0"/>
          </a:p>
        </p:txBody>
      </p:sp>
    </p:spTree>
    <p:extLst>
      <p:ext uri="{BB962C8B-B14F-4D97-AF65-F5344CB8AC3E}">
        <p14:creationId xmlns:p14="http://schemas.microsoft.com/office/powerpoint/2010/main" val="28819639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Hodeskader</a:t>
            </a:r>
            <a:endParaRPr lang="nb-NO" dirty="0"/>
          </a:p>
        </p:txBody>
      </p:sp>
      <p:pic>
        <p:nvPicPr>
          <p:cNvPr id="4" name="Plassholder for innhold 3"/>
          <p:cNvPicPr>
            <a:picLocks noGrp="1" noChangeAspect="1"/>
          </p:cNvPicPr>
          <p:nvPr>
            <p:ph idx="1"/>
          </p:nvPr>
        </p:nvPicPr>
        <p:blipFill>
          <a:blip r:embed="rId3"/>
          <a:stretch>
            <a:fillRect/>
          </a:stretch>
        </p:blipFill>
        <p:spPr>
          <a:xfrm>
            <a:off x="1053852" y="1722823"/>
            <a:ext cx="8234825" cy="5214766"/>
          </a:xfrm>
          <a:prstGeom prst="rect">
            <a:avLst/>
          </a:prstGeom>
        </p:spPr>
      </p:pic>
      <p:sp>
        <p:nvSpPr>
          <p:cNvPr id="5" name="Ellipse 4"/>
          <p:cNvSpPr/>
          <p:nvPr/>
        </p:nvSpPr>
        <p:spPr>
          <a:xfrm>
            <a:off x="2782044" y="2636912"/>
            <a:ext cx="1224136" cy="2160240"/>
          </a:xfrm>
          <a:prstGeom prst="ellipse">
            <a:avLst/>
          </a:prstGeom>
          <a:no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p>
        </p:txBody>
      </p:sp>
      <p:sp>
        <p:nvSpPr>
          <p:cNvPr id="6" name="Ellipse 5"/>
          <p:cNvSpPr/>
          <p:nvPr/>
        </p:nvSpPr>
        <p:spPr>
          <a:xfrm>
            <a:off x="2710036" y="2564904"/>
            <a:ext cx="1368152" cy="2232248"/>
          </a:xfrm>
          <a:prstGeom prst="ellipse">
            <a:avLst/>
          </a:prstGeom>
          <a:noFill/>
          <a:ln>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p>
        </p:txBody>
      </p:sp>
      <p:sp>
        <p:nvSpPr>
          <p:cNvPr id="7" name="Ellipse 6"/>
          <p:cNvSpPr/>
          <p:nvPr/>
        </p:nvSpPr>
        <p:spPr>
          <a:xfrm>
            <a:off x="4366220" y="2641460"/>
            <a:ext cx="1152128" cy="1872208"/>
          </a:xfrm>
          <a:prstGeom prst="ellipse">
            <a:avLst/>
          </a:prstGeom>
          <a:noFill/>
          <a:ln>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p>
        </p:txBody>
      </p:sp>
    </p:spTree>
    <p:extLst>
      <p:ext uri="{BB962C8B-B14F-4D97-AF65-F5344CB8AC3E}">
        <p14:creationId xmlns:p14="http://schemas.microsoft.com/office/powerpoint/2010/main" val="265211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Dame 79 år"/>
          <p:cNvSpPr txBox="1">
            <a:spLocks noGrp="1"/>
          </p:cNvSpPr>
          <p:nvPr>
            <p:ph type="title"/>
          </p:nvPr>
        </p:nvSpPr>
        <p:spPr>
          <a:xfrm>
            <a:off x="656651" y="962809"/>
            <a:ext cx="3103000" cy="4420724"/>
          </a:xfrm>
          <a:prstGeom prst="rect">
            <a:avLst/>
          </a:prstGeom>
        </p:spPr>
        <p:txBody>
          <a:bodyPr vert="horz" lIns="45708" tIns="22854" rIns="45708" bIns="22854" rtlCol="0" anchor="t" anchorCtr="0">
            <a:normAutofit/>
          </a:bodyPr>
          <a:lstStyle/>
          <a:p>
            <a:pPr algn="r" defTabSz="457109">
              <a:lnSpc>
                <a:spcPct val="90000"/>
              </a:lnSpc>
            </a:pPr>
            <a:r>
              <a:rPr lang="en-US" sz="3999" b="1" dirty="0" err="1"/>
              <a:t>Kvinne</a:t>
            </a:r>
            <a:r>
              <a:rPr lang="en-US" sz="3999" b="1" dirty="0"/>
              <a:t> </a:t>
            </a:r>
            <a:br>
              <a:rPr lang="en-US" sz="3999" b="1" dirty="0"/>
            </a:br>
            <a:r>
              <a:rPr lang="en-US" sz="3999" b="1" dirty="0"/>
              <a:t>i 70-årene:</a:t>
            </a:r>
          </a:p>
        </p:txBody>
      </p:sp>
      <p:sp>
        <p:nvSpPr>
          <p:cNvPr id="175" name="Falt fra egen høyde. Funnet på gulvet av datter. Uvisst hvor lenge hun har ligget der. Avføring i buksene. Bruker Eliquis.…"/>
          <p:cNvSpPr txBox="1">
            <a:spLocks noGrp="1"/>
          </p:cNvSpPr>
          <p:nvPr>
            <p:ph type="body" idx="1"/>
          </p:nvPr>
        </p:nvSpPr>
        <p:spPr>
          <a:xfrm>
            <a:off x="4087864" y="962809"/>
            <a:ext cx="6856327" cy="5043915"/>
          </a:xfrm>
          <a:prstGeom prst="rect">
            <a:avLst/>
          </a:prstGeom>
        </p:spPr>
        <p:txBody>
          <a:bodyPr vert="horz" lIns="45708" tIns="22854" rIns="45708" bIns="22854" numCol="2" rtlCol="0" anchor="t">
            <a:normAutofit/>
          </a:bodyPr>
          <a:lstStyle/>
          <a:p>
            <a:pPr marL="199985" indent="-114277" defTabSz="457109">
              <a:spcBef>
                <a:spcPts val="1850"/>
              </a:spcBef>
              <a:defRPr sz="3024"/>
            </a:pPr>
            <a:r>
              <a:rPr lang="en-US" sz="1600" dirty="0"/>
              <a:t>Fall </a:t>
            </a:r>
            <a:r>
              <a:rPr lang="en-US" sz="1600" dirty="0" err="1"/>
              <a:t>fra</a:t>
            </a:r>
            <a:r>
              <a:rPr lang="en-US" sz="1600" dirty="0"/>
              <a:t> </a:t>
            </a:r>
            <a:r>
              <a:rPr lang="en-US" sz="1600" dirty="0" err="1"/>
              <a:t>egen</a:t>
            </a:r>
            <a:r>
              <a:rPr lang="en-US" sz="1600" dirty="0"/>
              <a:t> </a:t>
            </a:r>
            <a:r>
              <a:rPr lang="en-US" sz="1600" dirty="0" err="1"/>
              <a:t>høyde</a:t>
            </a:r>
            <a:r>
              <a:rPr lang="en-US" sz="1600" dirty="0"/>
              <a:t>. </a:t>
            </a:r>
            <a:r>
              <a:rPr lang="en-US" sz="1600" dirty="0" err="1"/>
              <a:t>Funnet</a:t>
            </a:r>
            <a:r>
              <a:rPr lang="en-US" sz="1600" dirty="0"/>
              <a:t> </a:t>
            </a:r>
            <a:r>
              <a:rPr lang="en-US" sz="1600" dirty="0" err="1"/>
              <a:t>på</a:t>
            </a:r>
            <a:r>
              <a:rPr lang="en-US" sz="1600" dirty="0"/>
              <a:t> </a:t>
            </a:r>
            <a:r>
              <a:rPr lang="en-US" sz="1600" dirty="0" err="1"/>
              <a:t>gulvet</a:t>
            </a:r>
            <a:r>
              <a:rPr lang="en-US" sz="1600" dirty="0"/>
              <a:t> av </a:t>
            </a:r>
            <a:r>
              <a:rPr lang="en-US" sz="1600" dirty="0" err="1"/>
              <a:t>familie</a:t>
            </a:r>
            <a:r>
              <a:rPr lang="en-US" sz="1600" dirty="0"/>
              <a:t>. </a:t>
            </a:r>
            <a:r>
              <a:rPr lang="en-US" sz="1600" dirty="0" err="1"/>
              <a:t>Uvisst</a:t>
            </a:r>
            <a:r>
              <a:rPr lang="en-US" sz="1600" dirty="0"/>
              <a:t> </a:t>
            </a:r>
            <a:r>
              <a:rPr lang="en-US" sz="1600" dirty="0" err="1"/>
              <a:t>hvor</a:t>
            </a:r>
            <a:r>
              <a:rPr lang="en-US" sz="1600" dirty="0"/>
              <a:t> </a:t>
            </a:r>
            <a:r>
              <a:rPr lang="en-US" sz="1600" dirty="0" err="1"/>
              <a:t>lenge</a:t>
            </a:r>
            <a:r>
              <a:rPr lang="en-US" sz="1600" dirty="0"/>
              <a:t> </a:t>
            </a:r>
            <a:r>
              <a:rPr lang="en-US" sz="1600" dirty="0" err="1"/>
              <a:t>hun</a:t>
            </a:r>
            <a:r>
              <a:rPr lang="en-US" sz="1600" dirty="0"/>
              <a:t> </a:t>
            </a:r>
            <a:r>
              <a:rPr lang="en-US" sz="1600" dirty="0" err="1"/>
              <a:t>har</a:t>
            </a:r>
            <a:r>
              <a:rPr lang="en-US" sz="1600" dirty="0"/>
              <a:t> </a:t>
            </a:r>
            <a:r>
              <a:rPr lang="en-US" sz="1600" dirty="0" err="1"/>
              <a:t>ligget</a:t>
            </a:r>
            <a:r>
              <a:rPr lang="en-US" sz="1600" dirty="0"/>
              <a:t> der. </a:t>
            </a:r>
            <a:r>
              <a:rPr lang="en-US" sz="1600" dirty="0" err="1"/>
              <a:t>Vannlating</a:t>
            </a:r>
            <a:r>
              <a:rPr lang="en-US" sz="1600" dirty="0"/>
              <a:t> i </a:t>
            </a:r>
            <a:r>
              <a:rPr lang="en-US" sz="1600" dirty="0" err="1"/>
              <a:t>buksene</a:t>
            </a:r>
            <a:r>
              <a:rPr lang="en-US" sz="1600" dirty="0"/>
              <a:t>. Bruker </a:t>
            </a:r>
            <a:r>
              <a:rPr lang="en-US" sz="1600" dirty="0" err="1"/>
              <a:t>blodfortynnende</a:t>
            </a:r>
            <a:r>
              <a:rPr lang="en-US" sz="1600" dirty="0"/>
              <a:t>.</a:t>
            </a:r>
          </a:p>
          <a:p>
            <a:pPr marL="199985" indent="-114277" defTabSz="457109">
              <a:spcBef>
                <a:spcPts val="1850"/>
              </a:spcBef>
              <a:defRPr sz="3024"/>
            </a:pPr>
            <a:r>
              <a:rPr lang="en-US" sz="1600" dirty="0"/>
              <a:t>Kan </a:t>
            </a:r>
            <a:r>
              <a:rPr lang="en-US" sz="1600" dirty="0" err="1"/>
              <a:t>ikke</a:t>
            </a:r>
            <a:r>
              <a:rPr lang="en-US" sz="1600" dirty="0"/>
              <a:t> </a:t>
            </a:r>
            <a:r>
              <a:rPr lang="en-US" sz="1600" dirty="0" err="1"/>
              <a:t>gjøre</a:t>
            </a:r>
            <a:r>
              <a:rPr lang="en-US" sz="1600" dirty="0"/>
              <a:t> rede for </a:t>
            </a:r>
            <a:r>
              <a:rPr lang="en-US" sz="1600" dirty="0" err="1"/>
              <a:t>fallet</a:t>
            </a:r>
            <a:r>
              <a:rPr lang="en-US" sz="1600" dirty="0"/>
              <a:t>. Er </a:t>
            </a:r>
            <a:r>
              <a:rPr lang="en-US" sz="1600" dirty="0" err="1"/>
              <a:t>forvirret</a:t>
            </a:r>
            <a:r>
              <a:rPr lang="en-US" sz="1600" dirty="0"/>
              <a:t>. </a:t>
            </a:r>
            <a:r>
              <a:rPr lang="en-US" sz="1600" dirty="0" err="1"/>
              <a:t>Klarer</a:t>
            </a:r>
            <a:r>
              <a:rPr lang="en-US" sz="1600" dirty="0"/>
              <a:t> </a:t>
            </a:r>
            <a:r>
              <a:rPr lang="en-US" sz="1600" dirty="0" err="1"/>
              <a:t>ikke</a:t>
            </a:r>
            <a:r>
              <a:rPr lang="en-US" sz="1600" dirty="0"/>
              <a:t> </a:t>
            </a:r>
            <a:r>
              <a:rPr lang="en-US" sz="1600" dirty="0" err="1"/>
              <a:t>belaste</a:t>
            </a:r>
            <a:r>
              <a:rPr lang="en-US" sz="1600" dirty="0"/>
              <a:t> </a:t>
            </a:r>
            <a:r>
              <a:rPr lang="en-US" sz="1600" dirty="0" err="1"/>
              <a:t>benet</a:t>
            </a:r>
            <a:r>
              <a:rPr lang="en-US" sz="1600" dirty="0"/>
              <a:t>. </a:t>
            </a:r>
            <a:r>
              <a:rPr lang="en-US" sz="1600" dirty="0" err="1"/>
              <a:t>Familie</a:t>
            </a:r>
            <a:r>
              <a:rPr lang="en-US" sz="1600" dirty="0"/>
              <a:t> ringer 113. </a:t>
            </a:r>
          </a:p>
          <a:p>
            <a:pPr marL="199985" indent="-114277" defTabSz="457109">
              <a:spcBef>
                <a:spcPts val="1850"/>
              </a:spcBef>
              <a:defRPr sz="3024"/>
            </a:pPr>
            <a:r>
              <a:rPr lang="en-US" sz="1600" dirty="0" err="1"/>
              <a:t>Ambulanse</a:t>
            </a:r>
            <a:r>
              <a:rPr lang="en-US" sz="1600" dirty="0"/>
              <a:t> </a:t>
            </a:r>
            <a:r>
              <a:rPr lang="en-US" sz="1600" dirty="0" err="1"/>
              <a:t>kommer</a:t>
            </a:r>
            <a:r>
              <a:rPr lang="en-US" sz="1600" dirty="0"/>
              <a:t>. Kul i </a:t>
            </a:r>
            <a:r>
              <a:rPr lang="en-US" sz="1600" dirty="0" err="1">
                <a:solidFill>
                  <a:srgbClr val="FF0000"/>
                </a:solidFill>
              </a:rPr>
              <a:t>hodet</a:t>
            </a:r>
            <a:r>
              <a:rPr lang="en-US" sz="1600" dirty="0"/>
              <a:t>, </a:t>
            </a:r>
            <a:r>
              <a:rPr lang="en-US" sz="1600" dirty="0" err="1"/>
              <a:t>vanskelig</a:t>
            </a:r>
            <a:r>
              <a:rPr lang="en-US" sz="1600" dirty="0"/>
              <a:t> å </a:t>
            </a:r>
            <a:r>
              <a:rPr lang="en-US" sz="1600" dirty="0" err="1"/>
              <a:t>undersøke</a:t>
            </a:r>
            <a:r>
              <a:rPr lang="en-US" sz="1600" dirty="0"/>
              <a:t> </a:t>
            </a:r>
            <a:r>
              <a:rPr lang="en-US" sz="1600" dirty="0" err="1"/>
              <a:t>fordi</a:t>
            </a:r>
            <a:r>
              <a:rPr lang="en-US" sz="1600" dirty="0"/>
              <a:t> </a:t>
            </a:r>
            <a:r>
              <a:rPr lang="en-US" sz="1600" dirty="0" err="1"/>
              <a:t>hun</a:t>
            </a:r>
            <a:r>
              <a:rPr lang="en-US" sz="1600" dirty="0"/>
              <a:t> er </a:t>
            </a:r>
            <a:r>
              <a:rPr lang="en-US" sz="1600" dirty="0" err="1"/>
              <a:t>forvirret</a:t>
            </a:r>
            <a:r>
              <a:rPr lang="en-US" sz="1600" dirty="0"/>
              <a:t> </a:t>
            </a:r>
            <a:r>
              <a:rPr lang="en-US" sz="1600" dirty="0" err="1"/>
              <a:t>og</a:t>
            </a:r>
            <a:r>
              <a:rPr lang="en-US" sz="1600" dirty="0"/>
              <a:t> </a:t>
            </a:r>
            <a:r>
              <a:rPr lang="en-US" sz="1600" dirty="0" err="1"/>
              <a:t>samarbeider</a:t>
            </a:r>
            <a:r>
              <a:rPr lang="en-US" sz="1600" dirty="0"/>
              <a:t> </a:t>
            </a:r>
            <a:r>
              <a:rPr lang="en-US" sz="1600" dirty="0" err="1"/>
              <a:t>dårlig</a:t>
            </a:r>
            <a:r>
              <a:rPr lang="en-US" sz="1600" dirty="0"/>
              <a:t>. </a:t>
            </a:r>
            <a:r>
              <a:rPr lang="en-US" sz="1600" dirty="0" err="1"/>
              <a:t>Smerter</a:t>
            </a:r>
            <a:r>
              <a:rPr lang="en-US" sz="1600" dirty="0"/>
              <a:t> i </a:t>
            </a:r>
            <a:r>
              <a:rPr lang="en-US" sz="1600" dirty="0" err="1"/>
              <a:t>ene</a:t>
            </a:r>
            <a:r>
              <a:rPr lang="en-US" sz="1600" dirty="0"/>
              <a:t> </a:t>
            </a:r>
            <a:r>
              <a:rPr lang="en-US" sz="1600" dirty="0">
                <a:solidFill>
                  <a:srgbClr val="FF0000"/>
                </a:solidFill>
              </a:rPr>
              <a:t>overarm</a:t>
            </a:r>
            <a:r>
              <a:rPr lang="en-US" sz="1600" dirty="0"/>
              <a:t>. </a:t>
            </a:r>
            <a:r>
              <a:rPr lang="en-US" sz="1600" dirty="0" err="1"/>
              <a:t>Klarer</a:t>
            </a:r>
            <a:r>
              <a:rPr lang="en-US" sz="1600" dirty="0"/>
              <a:t> </a:t>
            </a:r>
            <a:r>
              <a:rPr lang="en-US" sz="1600" dirty="0" err="1">
                <a:solidFill>
                  <a:srgbClr val="FF0000"/>
                </a:solidFill>
              </a:rPr>
              <a:t>ikke</a:t>
            </a:r>
            <a:r>
              <a:rPr lang="en-US" sz="1600" dirty="0">
                <a:solidFill>
                  <a:srgbClr val="FF0000"/>
                </a:solidFill>
              </a:rPr>
              <a:t> å </a:t>
            </a:r>
            <a:r>
              <a:rPr lang="en-US" sz="1600" dirty="0" err="1">
                <a:solidFill>
                  <a:srgbClr val="FF0000"/>
                </a:solidFill>
              </a:rPr>
              <a:t>stå</a:t>
            </a:r>
            <a:r>
              <a:rPr lang="en-US" sz="1600" dirty="0">
                <a:solidFill>
                  <a:srgbClr val="FF0000"/>
                </a:solidFill>
              </a:rPr>
              <a:t>.</a:t>
            </a:r>
          </a:p>
          <a:p>
            <a:pPr marL="199985" indent="-114277" defTabSz="457109">
              <a:spcBef>
                <a:spcPts val="1850"/>
              </a:spcBef>
              <a:defRPr sz="3024"/>
            </a:pPr>
            <a:r>
              <a:rPr lang="en-US" sz="1600" dirty="0">
                <a:solidFill>
                  <a:srgbClr val="FF0000"/>
                </a:solidFill>
              </a:rPr>
              <a:t>RF 30</a:t>
            </a:r>
            <a:r>
              <a:rPr lang="en-US" sz="1600" dirty="0"/>
              <a:t>, SpO2 94, </a:t>
            </a:r>
            <a:r>
              <a:rPr lang="en-US" sz="1600" dirty="0">
                <a:solidFill>
                  <a:srgbClr val="FF0000"/>
                </a:solidFill>
              </a:rPr>
              <a:t>p 120</a:t>
            </a:r>
            <a:r>
              <a:rPr lang="en-US" sz="1600" dirty="0"/>
              <a:t>, BT 170/100, GCS 14, </a:t>
            </a:r>
            <a:r>
              <a:rPr lang="en-US" sz="1600" dirty="0" err="1"/>
              <a:t>Tp</a:t>
            </a:r>
            <a:r>
              <a:rPr lang="en-US" sz="1600" dirty="0"/>
              <a:t> 37.1</a:t>
            </a:r>
          </a:p>
          <a:p>
            <a:pPr marL="199985" indent="-114277" defTabSz="457109">
              <a:spcBef>
                <a:spcPts val="1850"/>
              </a:spcBef>
              <a:defRPr sz="3024"/>
            </a:pPr>
            <a:r>
              <a:rPr lang="en-US" sz="1600" dirty="0" err="1"/>
              <a:t>Sorteres</a:t>
            </a:r>
            <a:r>
              <a:rPr lang="en-US" sz="1600" dirty="0"/>
              <a:t> </a:t>
            </a:r>
            <a:r>
              <a:rPr lang="en-US" sz="1600" dirty="0" err="1"/>
              <a:t>til</a:t>
            </a:r>
            <a:r>
              <a:rPr lang="en-US" sz="1600" dirty="0"/>
              <a:t> </a:t>
            </a:r>
            <a:r>
              <a:rPr lang="en-US" sz="1600" dirty="0" err="1"/>
              <a:t>legevakt</a:t>
            </a:r>
            <a:r>
              <a:rPr lang="en-US" sz="1600" dirty="0"/>
              <a:t> </a:t>
            </a:r>
            <a:r>
              <a:rPr lang="en-US" sz="1600" dirty="0" err="1"/>
              <a:t>hvor</a:t>
            </a:r>
            <a:r>
              <a:rPr lang="en-US" sz="1600" dirty="0"/>
              <a:t> det er </a:t>
            </a:r>
            <a:r>
              <a:rPr lang="en-US" sz="1600" dirty="0" err="1"/>
              <a:t>kø</a:t>
            </a:r>
            <a:r>
              <a:rPr lang="en-US" sz="1600" dirty="0"/>
              <a:t>. </a:t>
            </a:r>
            <a:r>
              <a:rPr lang="en-US" sz="1600" dirty="0" err="1"/>
              <a:t>Blir</a:t>
            </a:r>
            <a:r>
              <a:rPr lang="en-US" sz="1600" dirty="0"/>
              <a:t> </a:t>
            </a:r>
            <a:r>
              <a:rPr lang="en-US" sz="1600" dirty="0" err="1"/>
              <a:t>værende</a:t>
            </a:r>
            <a:r>
              <a:rPr lang="en-US" sz="1600" dirty="0"/>
              <a:t> der </a:t>
            </a:r>
            <a:r>
              <a:rPr lang="en-US" sz="1600" dirty="0" err="1"/>
              <a:t>noen</a:t>
            </a:r>
            <a:r>
              <a:rPr lang="en-US" sz="1600" dirty="0"/>
              <a:t> timer.</a:t>
            </a:r>
          </a:p>
          <a:p>
            <a:pPr marL="199985" indent="-114277" defTabSz="457109">
              <a:spcBef>
                <a:spcPts val="1850"/>
              </a:spcBef>
              <a:defRPr sz="3024"/>
            </a:pPr>
            <a:r>
              <a:rPr lang="en-US" sz="1600" dirty="0" err="1"/>
              <a:t>Legevaktslege</a:t>
            </a:r>
            <a:r>
              <a:rPr lang="en-US" sz="1600" dirty="0"/>
              <a:t> sender </a:t>
            </a:r>
            <a:r>
              <a:rPr lang="en-US" sz="1600" dirty="0" err="1"/>
              <a:t>videre</a:t>
            </a:r>
            <a:r>
              <a:rPr lang="en-US" sz="1600" dirty="0"/>
              <a:t> </a:t>
            </a:r>
            <a:r>
              <a:rPr lang="en-US" sz="1600" dirty="0" err="1"/>
              <a:t>til</a:t>
            </a:r>
            <a:r>
              <a:rPr lang="en-US" sz="1600" dirty="0"/>
              <a:t> </a:t>
            </a:r>
            <a:r>
              <a:rPr lang="en-US" sz="1600" dirty="0" err="1"/>
              <a:t>sykehusets</a:t>
            </a:r>
            <a:r>
              <a:rPr lang="en-US" sz="1600" dirty="0"/>
              <a:t> </a:t>
            </a:r>
            <a:r>
              <a:rPr lang="en-US" sz="1600" dirty="0" err="1"/>
              <a:t>akuttmottak</a:t>
            </a:r>
            <a:r>
              <a:rPr lang="en-US" sz="1600" dirty="0"/>
              <a:t> for CT av </a:t>
            </a:r>
            <a:r>
              <a:rPr lang="en-US" sz="1600" dirty="0" err="1"/>
              <a:t>hodet</a:t>
            </a:r>
            <a:r>
              <a:rPr lang="en-US" sz="1600" dirty="0"/>
              <a:t> </a:t>
            </a:r>
            <a:r>
              <a:rPr lang="en-US" sz="1600" dirty="0" err="1"/>
              <a:t>fordi</a:t>
            </a:r>
            <a:r>
              <a:rPr lang="en-US" sz="1600" dirty="0"/>
              <a:t> </a:t>
            </a:r>
            <a:r>
              <a:rPr lang="en-US" sz="1600" dirty="0" err="1"/>
              <a:t>pasienten</a:t>
            </a:r>
            <a:r>
              <a:rPr lang="en-US" sz="1600" dirty="0"/>
              <a:t> </a:t>
            </a:r>
            <a:r>
              <a:rPr lang="en-US" sz="1600" dirty="0" err="1"/>
              <a:t>har</a:t>
            </a:r>
            <a:r>
              <a:rPr lang="en-US" sz="1600" dirty="0"/>
              <a:t> </a:t>
            </a:r>
            <a:r>
              <a:rPr lang="en-US" sz="1600" dirty="0" err="1"/>
              <a:t>slått</a:t>
            </a:r>
            <a:r>
              <a:rPr lang="en-US" sz="1600" dirty="0"/>
              <a:t> </a:t>
            </a:r>
            <a:r>
              <a:rPr lang="en-US" sz="1600" dirty="0" err="1"/>
              <a:t>hodet</a:t>
            </a:r>
            <a:r>
              <a:rPr lang="en-US" sz="1600" dirty="0"/>
              <a:t> </a:t>
            </a:r>
            <a:r>
              <a:rPr lang="en-US" sz="1600" dirty="0" err="1"/>
              <a:t>og</a:t>
            </a:r>
            <a:r>
              <a:rPr lang="en-US" sz="1600" dirty="0"/>
              <a:t> </a:t>
            </a:r>
            <a:r>
              <a:rPr lang="en-US" sz="1600" dirty="0" err="1"/>
              <a:t>bruker</a:t>
            </a:r>
            <a:r>
              <a:rPr lang="en-US" sz="1600" dirty="0"/>
              <a:t> </a:t>
            </a:r>
            <a:r>
              <a:rPr lang="en-US" sz="1600" dirty="0" err="1"/>
              <a:t>blodfortynnende</a:t>
            </a:r>
            <a:r>
              <a:rPr lang="en-US" sz="1600" dirty="0"/>
              <a:t>.</a:t>
            </a:r>
          </a:p>
          <a:p>
            <a:pPr marL="199985" indent="-114277" defTabSz="457109">
              <a:spcBef>
                <a:spcPts val="1850"/>
              </a:spcBef>
              <a:defRPr sz="3024"/>
            </a:pPr>
            <a:r>
              <a:rPr lang="en-US" sz="1600" dirty="0" err="1"/>
              <a:t>Blir</a:t>
            </a:r>
            <a:r>
              <a:rPr lang="en-US" sz="1600" dirty="0"/>
              <a:t> </a:t>
            </a:r>
            <a:r>
              <a:rPr lang="en-US" sz="1600" dirty="0" err="1"/>
              <a:t>liggende</a:t>
            </a:r>
            <a:r>
              <a:rPr lang="en-US" sz="1600" dirty="0"/>
              <a:t> i </a:t>
            </a:r>
            <a:r>
              <a:rPr lang="en-US" sz="1600" dirty="0" err="1"/>
              <a:t>akuttmottak</a:t>
            </a:r>
            <a:r>
              <a:rPr lang="en-US" sz="1600" dirty="0"/>
              <a:t> </a:t>
            </a:r>
            <a:r>
              <a:rPr lang="en-US" sz="1600" dirty="0" err="1"/>
              <a:t>flere</a:t>
            </a:r>
            <a:r>
              <a:rPr lang="en-US" sz="1600" dirty="0"/>
              <a:t> timer. </a:t>
            </a:r>
            <a:r>
              <a:rPr lang="en-US" sz="1600" dirty="0" err="1"/>
              <a:t>Travelt</a:t>
            </a:r>
            <a:r>
              <a:rPr lang="en-US" sz="1600" dirty="0"/>
              <a:t>. </a:t>
            </a:r>
            <a:r>
              <a:rPr lang="en-US" sz="1600" dirty="0" err="1"/>
              <a:t>Til</a:t>
            </a:r>
            <a:r>
              <a:rPr lang="en-US" sz="1600" dirty="0"/>
              <a:t> </a:t>
            </a:r>
            <a:r>
              <a:rPr lang="en-US" sz="1600" dirty="0" err="1"/>
              <a:t>slutt</a:t>
            </a:r>
            <a:r>
              <a:rPr lang="en-US" sz="1600" dirty="0"/>
              <a:t> </a:t>
            </a:r>
            <a:r>
              <a:rPr lang="en-US" sz="1600" dirty="0" err="1"/>
              <a:t>tilsett</a:t>
            </a:r>
            <a:r>
              <a:rPr lang="en-US" sz="1600" dirty="0"/>
              <a:t> av </a:t>
            </a:r>
            <a:r>
              <a:rPr lang="en-US" sz="1600" dirty="0" err="1"/>
              <a:t>sykepleier</a:t>
            </a:r>
            <a:r>
              <a:rPr lang="en-US" sz="1600" dirty="0"/>
              <a:t> </a:t>
            </a:r>
            <a:r>
              <a:rPr lang="en-US" sz="1600" dirty="0" err="1"/>
              <a:t>som</a:t>
            </a:r>
            <a:r>
              <a:rPr lang="en-US" sz="1600" dirty="0"/>
              <a:t> </a:t>
            </a:r>
            <a:r>
              <a:rPr lang="en-US" sz="1600" dirty="0" err="1"/>
              <a:t>reagerer</a:t>
            </a:r>
            <a:r>
              <a:rPr lang="en-US" sz="1600" dirty="0"/>
              <a:t> </a:t>
            </a:r>
            <a:r>
              <a:rPr lang="en-US" sz="1600" dirty="0" err="1"/>
              <a:t>på</a:t>
            </a:r>
            <a:r>
              <a:rPr lang="en-US" sz="1600" dirty="0"/>
              <a:t> at </a:t>
            </a:r>
            <a:r>
              <a:rPr lang="en-US" sz="1600" dirty="0" err="1"/>
              <a:t>pasienten</a:t>
            </a:r>
            <a:r>
              <a:rPr lang="en-US" sz="1600" dirty="0"/>
              <a:t> er </a:t>
            </a:r>
            <a:r>
              <a:rPr lang="en-US" sz="1600" dirty="0" err="1"/>
              <a:t>sløv</a:t>
            </a:r>
            <a:r>
              <a:rPr lang="en-US" sz="1600" dirty="0"/>
              <a:t> </a:t>
            </a:r>
            <a:r>
              <a:rPr lang="en-US" sz="1600" dirty="0" err="1"/>
              <a:t>og</a:t>
            </a:r>
            <a:r>
              <a:rPr lang="en-US" sz="1600" dirty="0"/>
              <a:t> </a:t>
            </a:r>
            <a:r>
              <a:rPr lang="en-US" sz="1600" dirty="0" err="1"/>
              <a:t>vanskelig</a:t>
            </a:r>
            <a:r>
              <a:rPr lang="en-US" sz="1600" dirty="0"/>
              <a:t> å </a:t>
            </a:r>
            <a:r>
              <a:rPr lang="en-US" sz="1600" dirty="0" err="1"/>
              <a:t>vekke</a:t>
            </a:r>
            <a:r>
              <a:rPr lang="en-US" sz="1600" dirty="0"/>
              <a:t>, </a:t>
            </a:r>
            <a:r>
              <a:rPr lang="en-US" sz="1600" dirty="0" err="1"/>
              <a:t>kul</a:t>
            </a:r>
            <a:r>
              <a:rPr lang="en-US" sz="1600" dirty="0"/>
              <a:t> i </a:t>
            </a:r>
            <a:r>
              <a:rPr lang="en-US" sz="1600" dirty="0" err="1"/>
              <a:t>hodet</a:t>
            </a:r>
            <a:r>
              <a:rPr lang="en-US" sz="1600" dirty="0"/>
              <a:t>, </a:t>
            </a:r>
            <a:r>
              <a:rPr lang="en-US" sz="1600" dirty="0" err="1"/>
              <a:t>tydelige</a:t>
            </a:r>
            <a:r>
              <a:rPr lang="en-US" sz="1600" dirty="0"/>
              <a:t> </a:t>
            </a:r>
            <a:r>
              <a:rPr lang="en-US" sz="1600" dirty="0" err="1"/>
              <a:t>smerter</a:t>
            </a:r>
            <a:r>
              <a:rPr lang="en-US" sz="1600" dirty="0"/>
              <a:t> i </a:t>
            </a:r>
            <a:r>
              <a:rPr lang="en-US" sz="1600" dirty="0" err="1"/>
              <a:t>armen</a:t>
            </a:r>
            <a:r>
              <a:rPr lang="en-US" sz="1600" dirty="0"/>
              <a:t>. </a:t>
            </a:r>
            <a:r>
              <a:rPr lang="en-US" sz="1600" dirty="0" err="1"/>
              <a:t>Varsler</a:t>
            </a:r>
            <a:r>
              <a:rPr lang="en-US" sz="1600" dirty="0"/>
              <a:t> </a:t>
            </a:r>
            <a:r>
              <a:rPr lang="en-US" sz="1600" dirty="0" err="1"/>
              <a:t>lege</a:t>
            </a:r>
            <a:r>
              <a:rPr lang="en-US" sz="1600" dirty="0"/>
              <a:t>.</a:t>
            </a:r>
          </a:p>
          <a:p>
            <a:pPr marL="199985" indent="-114277" defTabSz="457109">
              <a:spcBef>
                <a:spcPts val="1850"/>
              </a:spcBef>
              <a:defRPr sz="3024"/>
            </a:pPr>
            <a:r>
              <a:rPr lang="en-US" sz="1600" b="1" dirty="0" err="1"/>
              <a:t>Traumeteam</a:t>
            </a:r>
            <a:r>
              <a:rPr lang="en-US" sz="1600" dirty="0"/>
              <a:t> </a:t>
            </a:r>
            <a:r>
              <a:rPr lang="en-US" sz="1600" dirty="0" err="1"/>
              <a:t>blir</a:t>
            </a:r>
            <a:r>
              <a:rPr lang="en-US" sz="1600" dirty="0"/>
              <a:t> </a:t>
            </a:r>
            <a:r>
              <a:rPr lang="en-US" sz="1600" dirty="0" err="1"/>
              <a:t>aktivert</a:t>
            </a:r>
            <a:endParaRPr lang="en-US" sz="1600" dirty="0"/>
          </a:p>
          <a:p>
            <a:pPr marL="199985" indent="-114277" defTabSz="457109">
              <a:spcBef>
                <a:spcPts val="1850"/>
              </a:spcBef>
              <a:defRPr sz="3024"/>
            </a:pPr>
            <a:r>
              <a:rPr lang="en-US" sz="1600" dirty="0" err="1"/>
              <a:t>Påviste</a:t>
            </a:r>
            <a:r>
              <a:rPr lang="en-US" sz="1600" dirty="0"/>
              <a:t> </a:t>
            </a:r>
            <a:r>
              <a:rPr lang="en-US" sz="1600" dirty="0" err="1"/>
              <a:t>skader</a:t>
            </a:r>
            <a:r>
              <a:rPr lang="en-US" sz="1600" dirty="0"/>
              <a:t>: </a:t>
            </a:r>
            <a:r>
              <a:rPr lang="en-US" sz="1600" dirty="0" err="1"/>
              <a:t>Blødning</a:t>
            </a:r>
            <a:r>
              <a:rPr lang="en-US" sz="1600" dirty="0"/>
              <a:t> </a:t>
            </a:r>
            <a:r>
              <a:rPr lang="en-US" sz="1600" dirty="0" err="1"/>
              <a:t>mellom</a:t>
            </a:r>
            <a:r>
              <a:rPr lang="en-US" sz="1600" dirty="0"/>
              <a:t> </a:t>
            </a:r>
            <a:r>
              <a:rPr lang="en-US" sz="1600" dirty="0" err="1"/>
              <a:t>hjernehinnene</a:t>
            </a:r>
            <a:r>
              <a:rPr lang="en-US" sz="1600" dirty="0"/>
              <a:t> (</a:t>
            </a:r>
            <a:r>
              <a:rPr lang="en-US" sz="1600" dirty="0" err="1"/>
              <a:t>subduralt</a:t>
            </a:r>
            <a:r>
              <a:rPr lang="en-US" sz="1600" dirty="0"/>
              <a:t> </a:t>
            </a:r>
            <a:r>
              <a:rPr lang="en-US" sz="1600" dirty="0" err="1"/>
              <a:t>hematom</a:t>
            </a:r>
            <a:r>
              <a:rPr lang="en-US" sz="1600" dirty="0"/>
              <a:t>), </a:t>
            </a:r>
            <a:r>
              <a:rPr lang="en-US" sz="1600" dirty="0" err="1"/>
              <a:t>brudd</a:t>
            </a:r>
            <a:r>
              <a:rPr lang="en-US" sz="1600" dirty="0"/>
              <a:t> i </a:t>
            </a:r>
            <a:r>
              <a:rPr lang="en-US" sz="1600" dirty="0" err="1"/>
              <a:t>overarmen</a:t>
            </a:r>
            <a:r>
              <a:rPr lang="en-US" sz="1600" dirty="0"/>
              <a:t>, </a:t>
            </a:r>
            <a:r>
              <a:rPr lang="en-US" sz="1600" dirty="0" err="1"/>
              <a:t>flere</a:t>
            </a:r>
            <a:r>
              <a:rPr lang="en-US" sz="1600" dirty="0"/>
              <a:t> </a:t>
            </a:r>
            <a:r>
              <a:rPr lang="en-US" sz="1600" dirty="0" err="1"/>
              <a:t>ribbeinsbrudd</a:t>
            </a:r>
            <a:r>
              <a:rPr lang="en-US" sz="1600" dirty="0"/>
              <a:t>, </a:t>
            </a:r>
            <a:r>
              <a:rPr lang="en-US" sz="1600" dirty="0" err="1"/>
              <a:t>brudd</a:t>
            </a:r>
            <a:r>
              <a:rPr lang="en-US" sz="1600" dirty="0"/>
              <a:t> i </a:t>
            </a:r>
            <a:r>
              <a:rPr lang="en-US" sz="1600" dirty="0" err="1"/>
              <a:t>bekken</a:t>
            </a:r>
            <a:r>
              <a:rPr lang="en-US" sz="1600" dirty="0"/>
              <a:t>.</a:t>
            </a:r>
          </a:p>
        </p:txBody>
      </p:sp>
      <p:sp>
        <p:nvSpPr>
          <p:cNvPr id="2" name="TekstSylinder 1"/>
          <p:cNvSpPr txBox="1"/>
          <p:nvPr/>
        </p:nvSpPr>
        <p:spPr>
          <a:xfrm>
            <a:off x="9190756" y="6145269"/>
            <a:ext cx="2304256" cy="400110"/>
          </a:xfrm>
          <a:prstGeom prst="rect">
            <a:avLst/>
          </a:prstGeom>
          <a:noFill/>
          <a:ln>
            <a:solidFill>
              <a:schemeClr val="bg2"/>
            </a:solidFill>
          </a:ln>
        </p:spPr>
        <p:txBody>
          <a:bodyPr wrap="square" rtlCol="0" anchor="ctr" anchorCtr="1">
            <a:spAutoFit/>
          </a:bodyPr>
          <a:lstStyle/>
          <a:p>
            <a:r>
              <a:rPr lang="nb-NO" sz="2000" dirty="0" smtClean="0"/>
              <a:t>(Brustad, 2024)</a:t>
            </a:r>
            <a:endParaRPr lang="nb-NO" sz="2000" dirty="0" smtClean="0"/>
          </a:p>
        </p:txBody>
      </p:sp>
    </p:spTree>
    <p:extLst>
      <p:ext uri="{BB962C8B-B14F-4D97-AF65-F5344CB8AC3E}">
        <p14:creationId xmlns:p14="http://schemas.microsoft.com/office/powerpoint/2010/main" val="68402475"/>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75">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7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7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7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7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7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17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175">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175">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iterate>
                                    <p:tmAbs val="0"/>
                                  </p:iterate>
                                  <p:childTnLst>
                                    <p:set>
                                      <p:cBhvr>
                                        <p:cTn id="40" fill="hold"/>
                                        <p:tgtEl>
                                          <p:spTgt spid="1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build="p"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Traumekriterier</a:t>
            </a:r>
            <a:endParaRPr lang="nb-NO" dirty="0"/>
          </a:p>
        </p:txBody>
      </p:sp>
      <p:sp>
        <p:nvSpPr>
          <p:cNvPr id="3" name="Plassholder for innhold 2"/>
          <p:cNvSpPr>
            <a:spLocks noGrp="1"/>
          </p:cNvSpPr>
          <p:nvPr>
            <p:ph idx="1"/>
          </p:nvPr>
        </p:nvSpPr>
        <p:spPr/>
        <p:txBody>
          <a:bodyPr>
            <a:normAutofit fontScale="62500" lnSpcReduction="20000"/>
          </a:bodyPr>
          <a:lstStyle/>
          <a:p>
            <a:r>
              <a:rPr lang="nb-NO" dirty="0" smtClean="0"/>
              <a:t>Brukes av AMK, legevakt, ambulanse- og akuttmottakspersonell for å vurdere følgende: </a:t>
            </a:r>
          </a:p>
          <a:p>
            <a:pPr>
              <a:buFontTx/>
              <a:buChar char="-"/>
            </a:pPr>
            <a:r>
              <a:rPr lang="nb-NO" dirty="0" smtClean="0"/>
              <a:t>Skadeomfang</a:t>
            </a:r>
          </a:p>
          <a:p>
            <a:pPr>
              <a:buFontTx/>
              <a:buChar char="-"/>
            </a:pPr>
            <a:r>
              <a:rPr lang="nb-NO" dirty="0" smtClean="0"/>
              <a:t>Risiko for alvorlig skade</a:t>
            </a:r>
          </a:p>
          <a:p>
            <a:pPr>
              <a:buFontTx/>
              <a:buChar char="-"/>
            </a:pPr>
            <a:r>
              <a:rPr lang="nb-NO" dirty="0" smtClean="0"/>
              <a:t>Hvor pasienten skal undersøkes og behandles. </a:t>
            </a:r>
          </a:p>
          <a:p>
            <a:pPr>
              <a:buFontTx/>
              <a:buChar char="-"/>
            </a:pPr>
            <a:r>
              <a:rPr lang="nb-NO" dirty="0" smtClean="0"/>
              <a:t>Disse må vi i kommunehelsetjenesten også kjenne til!</a:t>
            </a:r>
          </a:p>
          <a:p>
            <a:pPr>
              <a:buFontTx/>
              <a:buChar char="-"/>
            </a:pPr>
            <a:endParaRPr lang="nb-NO" dirty="0"/>
          </a:p>
          <a:p>
            <a:pPr marL="514350" indent="-514350">
              <a:buAutoNum type="arabicPeriod"/>
            </a:pPr>
            <a:r>
              <a:rPr lang="nb-NO" dirty="0" smtClean="0"/>
              <a:t>Vitale funksjoner</a:t>
            </a:r>
          </a:p>
          <a:p>
            <a:pPr marL="514350" indent="-514350">
              <a:buAutoNum type="arabicPeriod"/>
            </a:pPr>
            <a:r>
              <a:rPr lang="nb-NO" dirty="0" smtClean="0"/>
              <a:t>Anatomisk skadeomfang</a:t>
            </a:r>
          </a:p>
          <a:p>
            <a:pPr marL="514350" indent="-514350">
              <a:buAutoNum type="arabicPeriod"/>
            </a:pPr>
            <a:r>
              <a:rPr lang="nb-NO" dirty="0" smtClean="0"/>
              <a:t>Skademekanisme</a:t>
            </a:r>
          </a:p>
          <a:p>
            <a:pPr marL="514350" indent="-514350">
              <a:buAutoNum type="arabicPeriod"/>
            </a:pPr>
            <a:r>
              <a:rPr lang="nb-NO" dirty="0" smtClean="0"/>
              <a:t>Andre hensyn</a:t>
            </a:r>
          </a:p>
          <a:p>
            <a:pPr marL="0" indent="0">
              <a:buNone/>
            </a:pPr>
            <a:r>
              <a:rPr lang="nb-NO" dirty="0" smtClean="0"/>
              <a:t>(Metodebok for helseforetakene, 2024)</a:t>
            </a:r>
            <a:endParaRPr lang="nb-NO" dirty="0"/>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6740" y="4530726"/>
            <a:ext cx="2619375" cy="1743075"/>
          </a:xfrm>
          <a:prstGeom prst="rect">
            <a:avLst/>
          </a:prstGeom>
        </p:spPr>
      </p:pic>
    </p:spTree>
    <p:extLst>
      <p:ext uri="{BB962C8B-B14F-4D97-AF65-F5344CB8AC3E}">
        <p14:creationId xmlns:p14="http://schemas.microsoft.com/office/powerpoint/2010/main" val="725008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tel 12"/>
          <p:cNvSpPr>
            <a:spLocks noGrp="1"/>
          </p:cNvSpPr>
          <p:nvPr>
            <p:ph type="title"/>
          </p:nvPr>
        </p:nvSpPr>
        <p:spPr/>
        <p:txBody>
          <a:bodyPr rtlCol="0">
            <a:normAutofit fontScale="90000"/>
          </a:bodyPr>
          <a:lstStyle/>
          <a:p>
            <a:pPr rtl="0"/>
            <a:r>
              <a:rPr lang="nb-NO" sz="3500" dirty="0" smtClean="0"/>
              <a:t>Kriterier for å mistenke alvorlig skade = skal vurderes ved enhver form for skade.</a:t>
            </a:r>
            <a:endParaRPr lang="nb-NO" sz="3500" dirty="0"/>
          </a:p>
        </p:txBody>
      </p:sp>
      <p:sp>
        <p:nvSpPr>
          <p:cNvPr id="2" name="TekstSylinder 1"/>
          <p:cNvSpPr txBox="1"/>
          <p:nvPr/>
        </p:nvSpPr>
        <p:spPr>
          <a:xfrm>
            <a:off x="-314300" y="5618819"/>
            <a:ext cx="10585176" cy="461665"/>
          </a:xfrm>
          <a:prstGeom prst="rect">
            <a:avLst/>
          </a:prstGeom>
          <a:noFill/>
          <a:ln>
            <a:solidFill>
              <a:schemeClr val="bg2"/>
            </a:solidFill>
          </a:ln>
        </p:spPr>
        <p:txBody>
          <a:bodyPr wrap="square" rtlCol="0" anchor="ctr" anchorCtr="1">
            <a:spAutoFit/>
          </a:bodyPr>
          <a:lstStyle/>
          <a:p>
            <a:r>
              <a:rPr lang="nb-NO" b="1" dirty="0" smtClean="0"/>
              <a:t>Pasientens habituelle verdier som sammenligningsgrunnlag!</a:t>
            </a:r>
          </a:p>
        </p:txBody>
      </p:sp>
      <p:pic>
        <p:nvPicPr>
          <p:cNvPr id="4" name="Bilde 3"/>
          <p:cNvPicPr>
            <a:picLocks noChangeAspect="1"/>
          </p:cNvPicPr>
          <p:nvPr/>
        </p:nvPicPr>
        <p:blipFill>
          <a:blip r:embed="rId3"/>
          <a:stretch>
            <a:fillRect/>
          </a:stretch>
        </p:blipFill>
        <p:spPr>
          <a:xfrm>
            <a:off x="9508007" y="3717032"/>
            <a:ext cx="2581056" cy="2926705"/>
          </a:xfrm>
          <a:prstGeom prst="rect">
            <a:avLst/>
          </a:prstGeom>
        </p:spPr>
      </p:pic>
      <p:sp>
        <p:nvSpPr>
          <p:cNvPr id="5" name="TekstSylinder 4"/>
          <p:cNvSpPr txBox="1"/>
          <p:nvPr/>
        </p:nvSpPr>
        <p:spPr>
          <a:xfrm>
            <a:off x="693812" y="6281700"/>
            <a:ext cx="7632848" cy="461665"/>
          </a:xfrm>
          <a:prstGeom prst="rect">
            <a:avLst/>
          </a:prstGeom>
          <a:noFill/>
          <a:ln>
            <a:solidFill>
              <a:schemeClr val="bg2"/>
            </a:solidFill>
          </a:ln>
        </p:spPr>
        <p:txBody>
          <a:bodyPr wrap="square" rtlCol="0" anchor="ctr" anchorCtr="1">
            <a:spAutoFit/>
          </a:bodyPr>
          <a:lstStyle/>
          <a:p>
            <a:r>
              <a:rPr lang="nb-NO" dirty="0" smtClean="0"/>
              <a:t>Medikamenter kan også kamuflere symptomer</a:t>
            </a:r>
          </a:p>
        </p:txBody>
      </p:sp>
      <p:pic>
        <p:nvPicPr>
          <p:cNvPr id="7" name="Plassholder for innhold 6"/>
          <p:cNvPicPr>
            <a:picLocks noGrp="1" noChangeAspect="1"/>
          </p:cNvPicPr>
          <p:nvPr>
            <p:ph idx="1"/>
          </p:nvPr>
        </p:nvPicPr>
        <p:blipFill>
          <a:blip r:embed="rId4"/>
          <a:stretch>
            <a:fillRect/>
          </a:stretch>
        </p:blipFill>
        <p:spPr>
          <a:xfrm>
            <a:off x="914164" y="1648901"/>
            <a:ext cx="8380814" cy="3866150"/>
          </a:xfrm>
          <a:prstGeom prst="rect">
            <a:avLst/>
          </a:prstGeom>
        </p:spPr>
      </p:pic>
    </p:spTree>
    <p:extLst>
      <p:ext uri="{BB962C8B-B14F-4D97-AF65-F5344CB8AC3E}">
        <p14:creationId xmlns:p14="http://schemas.microsoft.com/office/powerpoint/2010/main" val="895784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Kriterier for å mistenke alvorlig skade</a:t>
            </a:r>
            <a:endParaRPr lang="nb-NO" dirty="0" smtClean="0"/>
          </a:p>
        </p:txBody>
      </p:sp>
      <p:sp>
        <p:nvSpPr>
          <p:cNvPr id="3" name="TekstSylinder 2"/>
          <p:cNvSpPr txBox="1"/>
          <p:nvPr/>
        </p:nvSpPr>
        <p:spPr>
          <a:xfrm>
            <a:off x="-248637" y="6192014"/>
            <a:ext cx="12431116" cy="461665"/>
          </a:xfrm>
          <a:prstGeom prst="rect">
            <a:avLst/>
          </a:prstGeom>
          <a:noFill/>
          <a:ln>
            <a:solidFill>
              <a:schemeClr val="bg2"/>
            </a:solidFill>
          </a:ln>
        </p:spPr>
        <p:txBody>
          <a:bodyPr wrap="square" rtlCol="0" anchor="ctr" anchorCtr="1">
            <a:spAutoFit/>
          </a:bodyPr>
          <a:lstStyle/>
          <a:p>
            <a:r>
              <a:rPr lang="nb-NO" dirty="0" smtClean="0"/>
              <a:t>Hvilke av disse kriteriene er spesielt viktig for eldre og skrøpelige pasienter? </a:t>
            </a:r>
          </a:p>
        </p:txBody>
      </p:sp>
      <p:pic>
        <p:nvPicPr>
          <p:cNvPr id="8" name="Plassholder for innhold 7"/>
          <p:cNvPicPr>
            <a:picLocks noGrp="1" noChangeAspect="1"/>
          </p:cNvPicPr>
          <p:nvPr>
            <p:ph idx="1"/>
          </p:nvPr>
        </p:nvPicPr>
        <p:blipFill>
          <a:blip r:embed="rId2"/>
          <a:stretch>
            <a:fillRect/>
          </a:stretch>
        </p:blipFill>
        <p:spPr>
          <a:xfrm>
            <a:off x="1053852" y="1722246"/>
            <a:ext cx="8098560" cy="4371050"/>
          </a:xfrm>
          <a:prstGeom prst="rect">
            <a:avLst/>
          </a:prstGeom>
        </p:spPr>
      </p:pic>
      <p:sp>
        <p:nvSpPr>
          <p:cNvPr id="11" name="Stjerne med 5 tagger 10"/>
          <p:cNvSpPr/>
          <p:nvPr/>
        </p:nvSpPr>
        <p:spPr>
          <a:xfrm>
            <a:off x="4222204" y="2996952"/>
            <a:ext cx="288032" cy="216024"/>
          </a:xfrm>
          <a:prstGeom prst="star5">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solidFill>
                <a:srgbClr val="FF0000"/>
              </a:solidFill>
            </a:endParaRPr>
          </a:p>
        </p:txBody>
      </p:sp>
      <p:sp>
        <p:nvSpPr>
          <p:cNvPr id="12" name="Stjerne med 5 tagger 11"/>
          <p:cNvSpPr/>
          <p:nvPr/>
        </p:nvSpPr>
        <p:spPr>
          <a:xfrm>
            <a:off x="4942284" y="3789040"/>
            <a:ext cx="360040" cy="166169"/>
          </a:xfrm>
          <a:prstGeom prst="star5">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p>
        </p:txBody>
      </p:sp>
      <p:sp>
        <p:nvSpPr>
          <p:cNvPr id="13" name="Stjerne med 5 tagger 12"/>
          <p:cNvSpPr/>
          <p:nvPr/>
        </p:nvSpPr>
        <p:spPr>
          <a:xfrm>
            <a:off x="4942284" y="4509120"/>
            <a:ext cx="360040" cy="166169"/>
          </a:xfrm>
          <a:prstGeom prst="star5">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p>
        </p:txBody>
      </p:sp>
    </p:spTree>
    <p:extLst>
      <p:ext uri="{BB962C8B-B14F-4D97-AF65-F5344CB8AC3E}">
        <p14:creationId xmlns:p14="http://schemas.microsoft.com/office/powerpoint/2010/main" val="1782195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Kriterier for å mistenke alvorlig skade</a:t>
            </a:r>
          </a:p>
        </p:txBody>
      </p:sp>
      <p:sp>
        <p:nvSpPr>
          <p:cNvPr id="3" name="TekstSylinder 2"/>
          <p:cNvSpPr txBox="1"/>
          <p:nvPr/>
        </p:nvSpPr>
        <p:spPr>
          <a:xfrm>
            <a:off x="914163" y="5034371"/>
            <a:ext cx="8708641" cy="461665"/>
          </a:xfrm>
          <a:prstGeom prst="rect">
            <a:avLst/>
          </a:prstGeom>
          <a:noFill/>
          <a:ln>
            <a:solidFill>
              <a:schemeClr val="bg2"/>
            </a:solidFill>
          </a:ln>
        </p:spPr>
        <p:txBody>
          <a:bodyPr wrap="square" rtlCol="0" anchor="ctr" anchorCtr="1">
            <a:spAutoFit/>
          </a:bodyPr>
          <a:lstStyle/>
          <a:p>
            <a:r>
              <a:rPr lang="nb-NO" dirty="0" smtClean="0"/>
              <a:t>Hvilke skademekanismer var vanligst hos eldre?</a:t>
            </a:r>
          </a:p>
        </p:txBody>
      </p:sp>
      <p:sp>
        <p:nvSpPr>
          <p:cNvPr id="5" name="TekstSylinder 4"/>
          <p:cNvSpPr txBox="1"/>
          <p:nvPr/>
        </p:nvSpPr>
        <p:spPr>
          <a:xfrm>
            <a:off x="2553348" y="5718446"/>
            <a:ext cx="6408712" cy="461665"/>
          </a:xfrm>
          <a:prstGeom prst="rect">
            <a:avLst/>
          </a:prstGeom>
          <a:noFill/>
          <a:ln>
            <a:solidFill>
              <a:schemeClr val="bg2"/>
            </a:solidFill>
          </a:ln>
        </p:spPr>
        <p:txBody>
          <a:bodyPr wrap="square" rtlCol="0" anchor="ctr" anchorCtr="1">
            <a:spAutoFit/>
          </a:bodyPr>
          <a:lstStyle/>
          <a:p>
            <a:r>
              <a:rPr lang="nb-NO" dirty="0" smtClean="0"/>
              <a:t>Fall fra egen høyde</a:t>
            </a:r>
          </a:p>
        </p:txBody>
      </p:sp>
      <p:pic>
        <p:nvPicPr>
          <p:cNvPr id="7" name="Plassholder for innhold 6"/>
          <p:cNvPicPr>
            <a:picLocks noGrp="1" noChangeAspect="1"/>
          </p:cNvPicPr>
          <p:nvPr>
            <p:ph idx="1"/>
          </p:nvPr>
        </p:nvPicPr>
        <p:blipFill>
          <a:blip r:embed="rId3"/>
          <a:stretch>
            <a:fillRect/>
          </a:stretch>
        </p:blipFill>
        <p:spPr>
          <a:xfrm>
            <a:off x="1053852" y="1701800"/>
            <a:ext cx="10634744" cy="3110161"/>
          </a:xfrm>
          <a:prstGeom prst="rect">
            <a:avLst/>
          </a:prstGeom>
        </p:spPr>
      </p:pic>
    </p:spTree>
    <p:extLst>
      <p:ext uri="{BB962C8B-B14F-4D97-AF65-F5344CB8AC3E}">
        <p14:creationId xmlns:p14="http://schemas.microsoft.com/office/powerpoint/2010/main" val="284665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Kriterier for å mistenke alvorlig skade</a:t>
            </a:r>
          </a:p>
        </p:txBody>
      </p:sp>
      <p:sp>
        <p:nvSpPr>
          <p:cNvPr id="3" name="TekstSylinder 2"/>
          <p:cNvSpPr txBox="1"/>
          <p:nvPr/>
        </p:nvSpPr>
        <p:spPr>
          <a:xfrm>
            <a:off x="549796" y="6005487"/>
            <a:ext cx="7281498" cy="461665"/>
          </a:xfrm>
          <a:prstGeom prst="rect">
            <a:avLst/>
          </a:prstGeom>
          <a:noFill/>
          <a:ln>
            <a:solidFill>
              <a:schemeClr val="bg2"/>
            </a:solidFill>
          </a:ln>
        </p:spPr>
        <p:txBody>
          <a:bodyPr wrap="square" rtlCol="0" anchor="ctr" anchorCtr="1">
            <a:spAutoFit/>
          </a:bodyPr>
          <a:lstStyle/>
          <a:p>
            <a:r>
              <a:rPr lang="nb-NO" dirty="0" smtClean="0"/>
              <a:t>Hva betyr det? </a:t>
            </a:r>
          </a:p>
        </p:txBody>
      </p:sp>
      <p:sp>
        <p:nvSpPr>
          <p:cNvPr id="5" name="Stjerne med 5 tagger 4"/>
          <p:cNvSpPr/>
          <p:nvPr/>
        </p:nvSpPr>
        <p:spPr>
          <a:xfrm>
            <a:off x="2422004" y="2420888"/>
            <a:ext cx="360040" cy="216024"/>
          </a:xfrm>
          <a:prstGeom prst="star5">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p>
        </p:txBody>
      </p:sp>
      <p:sp>
        <p:nvSpPr>
          <p:cNvPr id="6" name="Stjerne med 5 tagger 5"/>
          <p:cNvSpPr/>
          <p:nvPr/>
        </p:nvSpPr>
        <p:spPr>
          <a:xfrm>
            <a:off x="3070076" y="2924944"/>
            <a:ext cx="288032" cy="216024"/>
          </a:xfrm>
          <a:prstGeom prst="star5">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p>
        </p:txBody>
      </p:sp>
      <p:sp>
        <p:nvSpPr>
          <p:cNvPr id="7" name="Stjerne med 5 tagger 6"/>
          <p:cNvSpPr/>
          <p:nvPr/>
        </p:nvSpPr>
        <p:spPr>
          <a:xfrm>
            <a:off x="4168619" y="3502173"/>
            <a:ext cx="288032" cy="216024"/>
          </a:xfrm>
          <a:prstGeom prst="star5">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p>
        </p:txBody>
      </p:sp>
      <p:sp>
        <p:nvSpPr>
          <p:cNvPr id="8" name="Stjerne med 5 tagger 7"/>
          <p:cNvSpPr/>
          <p:nvPr/>
        </p:nvSpPr>
        <p:spPr>
          <a:xfrm>
            <a:off x="2442714" y="3744648"/>
            <a:ext cx="288032" cy="216024"/>
          </a:xfrm>
          <a:prstGeom prst="star5">
            <a:avLst/>
          </a:prstGeom>
          <a:solidFill>
            <a:srgbClr val="FF000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dirty="0"/>
          </a:p>
        </p:txBody>
      </p:sp>
      <p:pic>
        <p:nvPicPr>
          <p:cNvPr id="10" name="Plassholder for innhold 9"/>
          <p:cNvPicPr>
            <a:picLocks noGrp="1" noChangeAspect="1"/>
          </p:cNvPicPr>
          <p:nvPr>
            <p:ph idx="1"/>
          </p:nvPr>
        </p:nvPicPr>
        <p:blipFill>
          <a:blip r:embed="rId3"/>
          <a:stretch>
            <a:fillRect/>
          </a:stretch>
        </p:blipFill>
        <p:spPr>
          <a:xfrm>
            <a:off x="940269" y="1718798"/>
            <a:ext cx="10523310" cy="3942450"/>
          </a:xfrm>
          <a:prstGeom prst="rect">
            <a:avLst/>
          </a:prstGeom>
        </p:spPr>
      </p:pic>
    </p:spTree>
    <p:extLst>
      <p:ext uri="{BB962C8B-B14F-4D97-AF65-F5344CB8AC3E}">
        <p14:creationId xmlns:p14="http://schemas.microsoft.com/office/powerpoint/2010/main" val="385973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ABCDE gjennomgang</a:t>
            </a:r>
            <a:endParaRPr lang="nb-NO" dirty="0"/>
          </a:p>
        </p:txBody>
      </p:sp>
      <p:pic>
        <p:nvPicPr>
          <p:cNvPr id="4" name="Plassholder for innhold 3"/>
          <p:cNvPicPr>
            <a:picLocks noGrp="1" noChangeAspect="1"/>
          </p:cNvPicPr>
          <p:nvPr>
            <p:ph idx="1"/>
          </p:nvPr>
        </p:nvPicPr>
        <p:blipFill>
          <a:blip r:embed="rId2"/>
          <a:stretch>
            <a:fillRect/>
          </a:stretch>
        </p:blipFill>
        <p:spPr>
          <a:xfrm>
            <a:off x="884894" y="2253429"/>
            <a:ext cx="8424936" cy="4365104"/>
          </a:xfrm>
          <a:prstGeom prst="rect">
            <a:avLst/>
          </a:prstGeom>
        </p:spPr>
      </p:pic>
      <p:sp>
        <p:nvSpPr>
          <p:cNvPr id="5" name="TekstSylinder 4"/>
          <p:cNvSpPr txBox="1"/>
          <p:nvPr/>
        </p:nvSpPr>
        <p:spPr>
          <a:xfrm>
            <a:off x="3142084" y="6021288"/>
            <a:ext cx="2448272" cy="369332"/>
          </a:xfrm>
          <a:prstGeom prst="rect">
            <a:avLst/>
          </a:prstGeom>
          <a:noFill/>
          <a:ln>
            <a:solidFill>
              <a:schemeClr val="bg2"/>
            </a:solidFill>
          </a:ln>
        </p:spPr>
        <p:txBody>
          <a:bodyPr wrap="square" rtlCol="0" anchor="ctr" anchorCtr="1">
            <a:spAutoFit/>
          </a:bodyPr>
          <a:lstStyle/>
          <a:p>
            <a:r>
              <a:rPr lang="nb-NO" sz="1800" dirty="0" smtClean="0">
                <a:solidFill>
                  <a:schemeClr val="bg1"/>
                </a:solidFill>
              </a:rPr>
              <a:t>«</a:t>
            </a:r>
            <a:r>
              <a:rPr lang="nb-NO" sz="1800" dirty="0" err="1" smtClean="0">
                <a:solidFill>
                  <a:schemeClr val="bg1"/>
                </a:solidFill>
              </a:rPr>
              <a:t>Everything</a:t>
            </a:r>
            <a:r>
              <a:rPr lang="nb-NO" sz="1800" dirty="0" smtClean="0">
                <a:solidFill>
                  <a:schemeClr val="bg1"/>
                </a:solidFill>
              </a:rPr>
              <a:t> </a:t>
            </a:r>
            <a:r>
              <a:rPr lang="nb-NO" sz="1800" dirty="0" err="1" smtClean="0">
                <a:solidFill>
                  <a:schemeClr val="bg1"/>
                </a:solidFill>
              </a:rPr>
              <a:t>else</a:t>
            </a:r>
            <a:r>
              <a:rPr lang="nb-NO" sz="1800" dirty="0" smtClean="0">
                <a:solidFill>
                  <a:schemeClr val="bg1"/>
                </a:solidFill>
              </a:rPr>
              <a:t>»</a:t>
            </a:r>
          </a:p>
        </p:txBody>
      </p:sp>
      <p:sp>
        <p:nvSpPr>
          <p:cNvPr id="3" name="TekstSylinder 2"/>
          <p:cNvSpPr txBox="1"/>
          <p:nvPr/>
        </p:nvSpPr>
        <p:spPr>
          <a:xfrm>
            <a:off x="-98276" y="1545543"/>
            <a:ext cx="10220812" cy="707886"/>
          </a:xfrm>
          <a:prstGeom prst="rect">
            <a:avLst/>
          </a:prstGeom>
          <a:noFill/>
          <a:ln>
            <a:solidFill>
              <a:schemeClr val="bg2"/>
            </a:solidFill>
          </a:ln>
        </p:spPr>
        <p:txBody>
          <a:bodyPr wrap="square" rtlCol="0" anchor="ctr" anchorCtr="1">
            <a:spAutoFit/>
          </a:bodyPr>
          <a:lstStyle/>
          <a:p>
            <a:r>
              <a:rPr lang="nb-NO" sz="2000" dirty="0" smtClean="0"/>
              <a:t>Hensikt = sikre skadested og raskt avdekke om tilstanden er kritisk.</a:t>
            </a:r>
          </a:p>
          <a:p>
            <a:r>
              <a:rPr lang="nb-NO" sz="2000" dirty="0" smtClean="0"/>
              <a:t>Om man er flere: tenk oppgavefordeling!</a:t>
            </a:r>
          </a:p>
        </p:txBody>
      </p:sp>
    </p:spTree>
    <p:extLst>
      <p:ext uri="{BB962C8B-B14F-4D97-AF65-F5344CB8AC3E}">
        <p14:creationId xmlns:p14="http://schemas.microsoft.com/office/powerpoint/2010/main" val="2203772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Dame 82 år"/>
          <p:cNvSpPr txBox="1">
            <a:spLocks noGrp="1"/>
          </p:cNvSpPr>
          <p:nvPr>
            <p:ph type="title"/>
          </p:nvPr>
        </p:nvSpPr>
        <p:spPr>
          <a:xfrm>
            <a:off x="656651" y="962809"/>
            <a:ext cx="3103000" cy="4420724"/>
          </a:xfrm>
          <a:prstGeom prst="rect">
            <a:avLst/>
          </a:prstGeom>
        </p:spPr>
        <p:txBody>
          <a:bodyPr vert="horz" lIns="45708" tIns="22854" rIns="45708" bIns="22854" rtlCol="0" anchor="t" anchorCtr="0">
            <a:normAutofit/>
          </a:bodyPr>
          <a:lstStyle/>
          <a:p>
            <a:pPr algn="r" defTabSz="457109">
              <a:lnSpc>
                <a:spcPct val="90000"/>
              </a:lnSpc>
            </a:pPr>
            <a:r>
              <a:rPr lang="en-US" sz="3999" b="1" dirty="0" err="1"/>
              <a:t>Kvinne</a:t>
            </a:r>
            <a:r>
              <a:rPr lang="en-US" sz="3999" b="1" dirty="0"/>
              <a:t> </a:t>
            </a:r>
            <a:br>
              <a:rPr lang="en-US" sz="3999" b="1" dirty="0"/>
            </a:br>
            <a:r>
              <a:rPr lang="en-US" sz="3999" b="1" dirty="0"/>
              <a:t>i 80-årene:</a:t>
            </a:r>
          </a:p>
        </p:txBody>
      </p:sp>
      <p:sp>
        <p:nvSpPr>
          <p:cNvPr id="178" name="Falt fra egen høyde. Funnet på gulvet av hjemmesykepleien. Uvisst hvor lenge hun har ligget der. Bruker blodfortynnende medisiner.…"/>
          <p:cNvSpPr txBox="1">
            <a:spLocks noGrp="1"/>
          </p:cNvSpPr>
          <p:nvPr>
            <p:ph type="body" idx="1"/>
          </p:nvPr>
        </p:nvSpPr>
        <p:spPr>
          <a:xfrm>
            <a:off x="4087864" y="962809"/>
            <a:ext cx="6856327" cy="4741939"/>
          </a:xfrm>
          <a:prstGeom prst="rect">
            <a:avLst/>
          </a:prstGeom>
        </p:spPr>
        <p:txBody>
          <a:bodyPr vert="horz" lIns="45708" tIns="22854" rIns="45708" bIns="22854" numCol="2" rtlCol="0" anchor="t">
            <a:normAutofit lnSpcReduction="10000"/>
          </a:bodyPr>
          <a:lstStyle/>
          <a:p>
            <a:pPr marL="206334" indent="-114277" defTabSz="457109">
              <a:spcBef>
                <a:spcPts val="1900"/>
              </a:spcBef>
              <a:defRPr sz="3120"/>
            </a:pPr>
            <a:r>
              <a:rPr lang="en-US" sz="1800" dirty="0"/>
              <a:t>Fall </a:t>
            </a:r>
            <a:r>
              <a:rPr lang="en-US" sz="1800" dirty="0" err="1"/>
              <a:t>fra</a:t>
            </a:r>
            <a:r>
              <a:rPr lang="en-US" sz="1800" dirty="0"/>
              <a:t> </a:t>
            </a:r>
            <a:r>
              <a:rPr lang="en-US" sz="1800" dirty="0" err="1"/>
              <a:t>egen</a:t>
            </a:r>
            <a:r>
              <a:rPr lang="en-US" sz="1800" dirty="0"/>
              <a:t> </a:t>
            </a:r>
            <a:r>
              <a:rPr lang="en-US" sz="1800" dirty="0" err="1"/>
              <a:t>høyde</a:t>
            </a:r>
            <a:r>
              <a:rPr lang="en-US" sz="1800" dirty="0"/>
              <a:t>. </a:t>
            </a:r>
            <a:r>
              <a:rPr lang="en-US" sz="1800" dirty="0" err="1"/>
              <a:t>Funnet</a:t>
            </a:r>
            <a:r>
              <a:rPr lang="en-US" sz="1800" dirty="0"/>
              <a:t> </a:t>
            </a:r>
            <a:r>
              <a:rPr lang="en-US" sz="1800" dirty="0" err="1"/>
              <a:t>på</a:t>
            </a:r>
            <a:r>
              <a:rPr lang="en-US" sz="1800" dirty="0"/>
              <a:t> </a:t>
            </a:r>
            <a:r>
              <a:rPr lang="en-US" sz="1800" dirty="0" err="1"/>
              <a:t>gulvet</a:t>
            </a:r>
            <a:r>
              <a:rPr lang="en-US" sz="1800" dirty="0"/>
              <a:t> av </a:t>
            </a:r>
            <a:r>
              <a:rPr lang="en-US" sz="1800" dirty="0" err="1"/>
              <a:t>hjemmesykepleien</a:t>
            </a:r>
            <a:r>
              <a:rPr lang="en-US" sz="1800" dirty="0"/>
              <a:t>. </a:t>
            </a:r>
            <a:r>
              <a:rPr lang="en-US" sz="1800" dirty="0" err="1"/>
              <a:t>Uvisst</a:t>
            </a:r>
            <a:r>
              <a:rPr lang="en-US" sz="1800" dirty="0"/>
              <a:t> </a:t>
            </a:r>
            <a:r>
              <a:rPr lang="en-US" sz="1800" dirty="0" err="1"/>
              <a:t>hvor</a:t>
            </a:r>
            <a:r>
              <a:rPr lang="en-US" sz="1800" dirty="0"/>
              <a:t> </a:t>
            </a:r>
            <a:r>
              <a:rPr lang="en-US" sz="1800" dirty="0" err="1"/>
              <a:t>lenge</a:t>
            </a:r>
            <a:r>
              <a:rPr lang="en-US" sz="1800" dirty="0"/>
              <a:t> </a:t>
            </a:r>
            <a:r>
              <a:rPr lang="en-US" sz="1800" dirty="0" err="1"/>
              <a:t>hun</a:t>
            </a:r>
            <a:r>
              <a:rPr lang="en-US" sz="1800" dirty="0"/>
              <a:t> </a:t>
            </a:r>
            <a:r>
              <a:rPr lang="en-US" sz="1800" dirty="0" err="1"/>
              <a:t>har</a:t>
            </a:r>
            <a:r>
              <a:rPr lang="en-US" sz="1800" dirty="0"/>
              <a:t> </a:t>
            </a:r>
            <a:r>
              <a:rPr lang="en-US" sz="1800" dirty="0" err="1"/>
              <a:t>ligget</a:t>
            </a:r>
            <a:r>
              <a:rPr lang="en-US" sz="1800" dirty="0"/>
              <a:t> der. Bruker </a:t>
            </a:r>
            <a:r>
              <a:rPr lang="en-US" sz="1800" dirty="0" err="1"/>
              <a:t>blodfortynnende</a:t>
            </a:r>
            <a:r>
              <a:rPr lang="en-US" sz="1800" dirty="0"/>
              <a:t> </a:t>
            </a:r>
            <a:r>
              <a:rPr lang="en-US" sz="1800" dirty="0" err="1"/>
              <a:t>medisiner</a:t>
            </a:r>
            <a:r>
              <a:rPr lang="en-US" sz="1800" dirty="0"/>
              <a:t>.</a:t>
            </a:r>
          </a:p>
          <a:p>
            <a:pPr marL="206334" indent="-114277" defTabSz="457109">
              <a:spcBef>
                <a:spcPts val="1900"/>
              </a:spcBef>
              <a:defRPr sz="3120"/>
            </a:pPr>
            <a:r>
              <a:rPr lang="en-US" sz="1800" dirty="0" err="1"/>
              <a:t>Hjemmesykepleien</a:t>
            </a:r>
            <a:r>
              <a:rPr lang="en-US" sz="1800" dirty="0"/>
              <a:t> </a:t>
            </a:r>
            <a:r>
              <a:rPr lang="en-US" sz="1800" dirty="0" err="1"/>
              <a:t>varsler</a:t>
            </a:r>
            <a:r>
              <a:rPr lang="en-US" sz="1800" dirty="0"/>
              <a:t> 113 </a:t>
            </a:r>
            <a:r>
              <a:rPr lang="en-US" sz="1800" dirty="0" err="1"/>
              <a:t>formiddag</a:t>
            </a:r>
            <a:r>
              <a:rPr lang="en-US" sz="1800" dirty="0"/>
              <a:t>. </a:t>
            </a:r>
            <a:r>
              <a:rPr lang="en-US" sz="1800" dirty="0" err="1"/>
              <a:t>Ambulanse</a:t>
            </a:r>
            <a:r>
              <a:rPr lang="en-US" sz="1800" dirty="0"/>
              <a:t> </a:t>
            </a:r>
            <a:r>
              <a:rPr lang="en-US" sz="1800" dirty="0" err="1"/>
              <a:t>ankommer</a:t>
            </a:r>
            <a:r>
              <a:rPr lang="en-US" sz="1800" dirty="0"/>
              <a:t>. </a:t>
            </a:r>
            <a:r>
              <a:rPr lang="en-US" sz="1800" dirty="0" err="1"/>
              <a:t>Mulig</a:t>
            </a:r>
            <a:r>
              <a:rPr lang="en-US" sz="1800" dirty="0"/>
              <a:t> </a:t>
            </a:r>
            <a:r>
              <a:rPr lang="en-US" sz="1800" dirty="0" err="1"/>
              <a:t>skade</a:t>
            </a:r>
            <a:r>
              <a:rPr lang="en-US" sz="1800" dirty="0"/>
              <a:t> i </a:t>
            </a:r>
            <a:r>
              <a:rPr lang="en-US" sz="1800" dirty="0" err="1">
                <a:solidFill>
                  <a:srgbClr val="FF0000"/>
                </a:solidFill>
              </a:rPr>
              <a:t>skulder</a:t>
            </a:r>
            <a:r>
              <a:rPr lang="en-US" sz="1800" dirty="0">
                <a:solidFill>
                  <a:srgbClr val="FF0000"/>
                </a:solidFill>
              </a:rPr>
              <a:t>/</a:t>
            </a:r>
            <a:r>
              <a:rPr lang="en-US" sz="1800" dirty="0" err="1">
                <a:solidFill>
                  <a:srgbClr val="FF0000"/>
                </a:solidFill>
              </a:rPr>
              <a:t>øvre</a:t>
            </a:r>
            <a:r>
              <a:rPr lang="en-US" sz="1800" dirty="0">
                <a:solidFill>
                  <a:srgbClr val="FF0000"/>
                </a:solidFill>
              </a:rPr>
              <a:t> del </a:t>
            </a:r>
            <a:r>
              <a:rPr lang="en-US" sz="1800" dirty="0" err="1">
                <a:solidFill>
                  <a:srgbClr val="FF0000"/>
                </a:solidFill>
              </a:rPr>
              <a:t>brystkasse</a:t>
            </a:r>
            <a:r>
              <a:rPr lang="en-US" sz="1800" dirty="0"/>
              <a:t>?  Kul i </a:t>
            </a:r>
            <a:r>
              <a:rPr lang="en-US" sz="1800" dirty="0" err="1">
                <a:solidFill>
                  <a:srgbClr val="FF0000"/>
                </a:solidFill>
              </a:rPr>
              <a:t>hodet</a:t>
            </a:r>
            <a:r>
              <a:rPr lang="en-US" sz="1800" dirty="0">
                <a:solidFill>
                  <a:srgbClr val="FF0000"/>
                </a:solidFill>
              </a:rPr>
              <a:t>.</a:t>
            </a:r>
          </a:p>
          <a:p>
            <a:pPr marL="206334" indent="-114277" defTabSz="457109">
              <a:spcBef>
                <a:spcPts val="1900"/>
              </a:spcBef>
              <a:defRPr sz="3120"/>
            </a:pPr>
            <a:r>
              <a:rPr lang="en-US" sz="1800" dirty="0"/>
              <a:t>RF 16, SpO2 96%, BT 132/75, </a:t>
            </a:r>
            <a:r>
              <a:rPr lang="en-US" sz="1800" dirty="0" err="1"/>
              <a:t>puls</a:t>
            </a:r>
            <a:r>
              <a:rPr lang="en-US" sz="1800" dirty="0"/>
              <a:t> 92, GCS 15, </a:t>
            </a:r>
            <a:r>
              <a:rPr lang="en-US" sz="1800" dirty="0" err="1"/>
              <a:t>Tp</a:t>
            </a:r>
            <a:r>
              <a:rPr lang="en-US" sz="1800" dirty="0"/>
              <a:t> 36,9.</a:t>
            </a:r>
          </a:p>
          <a:p>
            <a:pPr marL="206334" indent="-114277" defTabSz="457109">
              <a:spcBef>
                <a:spcPts val="1900"/>
              </a:spcBef>
              <a:defRPr sz="3120"/>
            </a:pPr>
            <a:r>
              <a:rPr lang="en-US" sz="1800" dirty="0" err="1"/>
              <a:t>Til</a:t>
            </a:r>
            <a:r>
              <a:rPr lang="en-US" sz="1800" dirty="0"/>
              <a:t> </a:t>
            </a:r>
            <a:r>
              <a:rPr lang="en-US" sz="1800" dirty="0" err="1"/>
              <a:t>skadepoliklinikk</a:t>
            </a:r>
            <a:r>
              <a:rPr lang="en-US" sz="1800" dirty="0"/>
              <a:t> for å ta </a:t>
            </a:r>
            <a:r>
              <a:rPr lang="en-US" sz="1800" dirty="0" err="1"/>
              <a:t>røntgenbilde</a:t>
            </a:r>
            <a:r>
              <a:rPr lang="en-US" sz="1800" dirty="0"/>
              <a:t> av </a:t>
            </a:r>
            <a:r>
              <a:rPr lang="en-US" sz="1800" dirty="0" err="1"/>
              <a:t>armen</a:t>
            </a:r>
            <a:r>
              <a:rPr lang="en-US" sz="1800" dirty="0"/>
              <a:t>. </a:t>
            </a:r>
            <a:r>
              <a:rPr lang="en-US" sz="1800" dirty="0" err="1"/>
              <a:t>Blir</a:t>
            </a:r>
            <a:r>
              <a:rPr lang="en-US" sz="1800" dirty="0"/>
              <a:t> </a:t>
            </a:r>
            <a:r>
              <a:rPr lang="en-US" sz="1800" dirty="0" err="1"/>
              <a:t>liggende</a:t>
            </a:r>
            <a:r>
              <a:rPr lang="en-US" sz="1800" dirty="0"/>
              <a:t> </a:t>
            </a:r>
            <a:r>
              <a:rPr lang="en-US" sz="1800" dirty="0" err="1"/>
              <a:t>en</a:t>
            </a:r>
            <a:r>
              <a:rPr lang="en-US" sz="1800" dirty="0"/>
              <a:t> </a:t>
            </a:r>
            <a:r>
              <a:rPr lang="en-US" sz="1800" dirty="0" err="1"/>
              <a:t>stund</a:t>
            </a:r>
            <a:r>
              <a:rPr lang="en-US" sz="1800" dirty="0"/>
              <a:t>.</a:t>
            </a:r>
          </a:p>
          <a:p>
            <a:pPr marL="206334" indent="-114277" defTabSz="457109">
              <a:spcBef>
                <a:spcPts val="1900"/>
              </a:spcBef>
              <a:defRPr sz="3120"/>
            </a:pPr>
            <a:r>
              <a:rPr lang="en-US" sz="1800" dirty="0" err="1"/>
              <a:t>Ettermiddag</a:t>
            </a:r>
            <a:r>
              <a:rPr lang="en-US" sz="1800" dirty="0"/>
              <a:t>: </a:t>
            </a:r>
            <a:r>
              <a:rPr lang="en-US" sz="1800" dirty="0" err="1"/>
              <a:t>Røntgen</a:t>
            </a:r>
            <a:r>
              <a:rPr lang="en-US" sz="1800" dirty="0"/>
              <a:t> </a:t>
            </a:r>
            <a:r>
              <a:rPr lang="en-US" sz="1800" dirty="0" err="1"/>
              <a:t>viser</a:t>
            </a:r>
            <a:r>
              <a:rPr lang="en-US" sz="1800" dirty="0"/>
              <a:t> </a:t>
            </a:r>
            <a:r>
              <a:rPr lang="en-US" sz="1800" dirty="0" err="1"/>
              <a:t>brudd</a:t>
            </a:r>
            <a:r>
              <a:rPr lang="en-US" sz="1800" dirty="0"/>
              <a:t> i overarm.</a:t>
            </a:r>
          </a:p>
          <a:p>
            <a:pPr marL="206334" indent="-114277" defTabSz="457109">
              <a:spcBef>
                <a:spcPts val="1900"/>
              </a:spcBef>
              <a:defRPr sz="3120"/>
            </a:pPr>
            <a:r>
              <a:rPr lang="en-US" sz="1800" dirty="0" err="1"/>
              <a:t>Kveld</a:t>
            </a:r>
            <a:r>
              <a:rPr lang="en-US" sz="1800" dirty="0"/>
              <a:t>: </a:t>
            </a:r>
            <a:r>
              <a:rPr lang="en-US" sz="1800" dirty="0" err="1"/>
              <a:t>Stor</a:t>
            </a:r>
            <a:r>
              <a:rPr lang="en-US" sz="1800" dirty="0"/>
              <a:t> </a:t>
            </a:r>
            <a:r>
              <a:rPr lang="en-US" sz="1800" dirty="0" err="1">
                <a:solidFill>
                  <a:srgbClr val="FF0000"/>
                </a:solidFill>
              </a:rPr>
              <a:t>kul</a:t>
            </a:r>
            <a:r>
              <a:rPr lang="en-US" sz="1800" dirty="0">
                <a:solidFill>
                  <a:srgbClr val="FF0000"/>
                </a:solidFill>
              </a:rPr>
              <a:t> i </a:t>
            </a:r>
            <a:r>
              <a:rPr lang="en-US" sz="1800" dirty="0" err="1">
                <a:solidFill>
                  <a:srgbClr val="FF0000"/>
                </a:solidFill>
              </a:rPr>
              <a:t>hodet</a:t>
            </a:r>
            <a:r>
              <a:rPr lang="en-US" sz="1800" dirty="0">
                <a:solidFill>
                  <a:srgbClr val="FF0000"/>
                </a:solidFill>
              </a:rPr>
              <a:t> </a:t>
            </a:r>
            <a:r>
              <a:rPr lang="en-US" sz="1800" dirty="0" err="1"/>
              <a:t>og</a:t>
            </a:r>
            <a:r>
              <a:rPr lang="en-US" sz="1800" dirty="0"/>
              <a:t> </a:t>
            </a:r>
            <a:r>
              <a:rPr lang="en-US" sz="1800" dirty="0" err="1"/>
              <a:t>bruker</a:t>
            </a:r>
            <a:r>
              <a:rPr lang="en-US" sz="1800" dirty="0"/>
              <a:t> </a:t>
            </a:r>
            <a:r>
              <a:rPr lang="en-US" sz="1800" dirty="0" err="1"/>
              <a:t>blodfortynnende</a:t>
            </a:r>
            <a:r>
              <a:rPr lang="en-US" sz="1800" dirty="0"/>
              <a:t>: CT av </a:t>
            </a:r>
            <a:r>
              <a:rPr lang="en-US" sz="1800" dirty="0" err="1"/>
              <a:t>hodet</a:t>
            </a:r>
            <a:r>
              <a:rPr lang="en-US" sz="1800" dirty="0"/>
              <a:t> </a:t>
            </a:r>
            <a:r>
              <a:rPr lang="en-US" sz="1800" dirty="0" err="1"/>
              <a:t>som</a:t>
            </a:r>
            <a:r>
              <a:rPr lang="en-US" sz="1800" dirty="0"/>
              <a:t> </a:t>
            </a:r>
            <a:r>
              <a:rPr lang="en-US" sz="1800" dirty="0" err="1"/>
              <a:t>viser</a:t>
            </a:r>
            <a:r>
              <a:rPr lang="en-US" sz="1800" dirty="0"/>
              <a:t> subdural </a:t>
            </a:r>
            <a:r>
              <a:rPr lang="en-US" sz="1800" dirty="0" err="1"/>
              <a:t>blødning</a:t>
            </a:r>
            <a:r>
              <a:rPr lang="en-US" sz="1800" dirty="0"/>
              <a:t> (</a:t>
            </a:r>
            <a:r>
              <a:rPr lang="en-US" sz="1800" dirty="0" err="1"/>
              <a:t>blødning</a:t>
            </a:r>
            <a:r>
              <a:rPr lang="en-US" sz="1800" dirty="0"/>
              <a:t> </a:t>
            </a:r>
            <a:r>
              <a:rPr lang="en-US" sz="1800" dirty="0" err="1"/>
              <a:t>mellom</a:t>
            </a:r>
            <a:r>
              <a:rPr lang="en-US" sz="1800" dirty="0"/>
              <a:t> </a:t>
            </a:r>
            <a:r>
              <a:rPr lang="en-US" sz="1800" dirty="0" err="1"/>
              <a:t>hodeskallen</a:t>
            </a:r>
            <a:r>
              <a:rPr lang="en-US" sz="1800" dirty="0"/>
              <a:t> </a:t>
            </a:r>
            <a:r>
              <a:rPr lang="en-US" sz="1800" dirty="0" err="1"/>
              <a:t>og</a:t>
            </a:r>
            <a:r>
              <a:rPr lang="en-US" sz="1800" dirty="0"/>
              <a:t> </a:t>
            </a:r>
            <a:r>
              <a:rPr lang="en-US" sz="1800" dirty="0" err="1"/>
              <a:t>hjernen</a:t>
            </a:r>
            <a:r>
              <a:rPr lang="en-US" sz="1800" dirty="0"/>
              <a:t>).</a:t>
            </a:r>
          </a:p>
          <a:p>
            <a:pPr marL="206334" indent="-114277" defTabSz="457109">
              <a:spcBef>
                <a:spcPts val="1900"/>
              </a:spcBef>
              <a:defRPr sz="3120"/>
            </a:pPr>
            <a:r>
              <a:rPr lang="en-US" sz="1800" dirty="0" err="1"/>
              <a:t>Innlegges</a:t>
            </a:r>
            <a:r>
              <a:rPr lang="en-US" sz="1800" dirty="0"/>
              <a:t> </a:t>
            </a:r>
            <a:r>
              <a:rPr lang="en-US" sz="1800" dirty="0" err="1"/>
              <a:t>på</a:t>
            </a:r>
            <a:r>
              <a:rPr lang="en-US" sz="1800" dirty="0"/>
              <a:t> </a:t>
            </a:r>
            <a:r>
              <a:rPr lang="en-US" sz="1800" dirty="0" err="1"/>
              <a:t>sykehuset</a:t>
            </a:r>
            <a:endParaRPr lang="en-US" sz="1800" dirty="0"/>
          </a:p>
          <a:p>
            <a:pPr marL="206334" indent="-114277" defTabSz="457109">
              <a:spcBef>
                <a:spcPts val="1900"/>
              </a:spcBef>
              <a:defRPr sz="3120"/>
            </a:pPr>
            <a:r>
              <a:rPr lang="en-US" sz="1800" dirty="0"/>
              <a:t>Dag 2: Tung i </a:t>
            </a:r>
            <a:r>
              <a:rPr lang="en-US" sz="1800" dirty="0" err="1"/>
              <a:t>pusten</a:t>
            </a:r>
            <a:r>
              <a:rPr lang="en-US" sz="1800" dirty="0"/>
              <a:t> </a:t>
            </a:r>
            <a:r>
              <a:rPr lang="en-US" sz="1800" dirty="0" err="1"/>
              <a:t>og</a:t>
            </a:r>
            <a:r>
              <a:rPr lang="en-US" sz="1800" dirty="0"/>
              <a:t> </a:t>
            </a:r>
            <a:r>
              <a:rPr lang="en-US" sz="1800" dirty="0" err="1"/>
              <a:t>vondt</a:t>
            </a:r>
            <a:r>
              <a:rPr lang="en-US" sz="1800" dirty="0"/>
              <a:t> å </a:t>
            </a:r>
            <a:r>
              <a:rPr lang="en-US" sz="1800" dirty="0" err="1"/>
              <a:t>puste</a:t>
            </a:r>
            <a:r>
              <a:rPr lang="en-US" sz="1800" dirty="0"/>
              <a:t>. Det </a:t>
            </a:r>
            <a:r>
              <a:rPr lang="en-US" sz="1800" dirty="0" err="1"/>
              <a:t>blir</a:t>
            </a:r>
            <a:r>
              <a:rPr lang="en-US" sz="1800" dirty="0"/>
              <a:t> tatt </a:t>
            </a:r>
            <a:r>
              <a:rPr lang="en-US" sz="1800" dirty="0" err="1"/>
              <a:t>røntgenbilde</a:t>
            </a:r>
            <a:r>
              <a:rPr lang="en-US" sz="1800" dirty="0"/>
              <a:t> av </a:t>
            </a:r>
            <a:r>
              <a:rPr lang="en-US" sz="1800" dirty="0" err="1"/>
              <a:t>brystkassen</a:t>
            </a:r>
            <a:r>
              <a:rPr lang="en-US" sz="1800" dirty="0"/>
              <a:t>: </a:t>
            </a:r>
            <a:r>
              <a:rPr lang="en-US" sz="1800" dirty="0" err="1"/>
              <a:t>Flere</a:t>
            </a:r>
            <a:r>
              <a:rPr lang="en-US" sz="1800" dirty="0"/>
              <a:t> </a:t>
            </a:r>
            <a:r>
              <a:rPr lang="en-US" sz="1800" dirty="0" err="1"/>
              <a:t>ribbeinsbrudd</a:t>
            </a:r>
            <a:r>
              <a:rPr lang="en-US" sz="1800" dirty="0"/>
              <a:t> </a:t>
            </a:r>
            <a:r>
              <a:rPr lang="en-US" sz="1800" dirty="0" err="1"/>
              <a:t>og</a:t>
            </a:r>
            <a:r>
              <a:rPr lang="en-US" sz="1800" dirty="0"/>
              <a:t> </a:t>
            </a:r>
            <a:r>
              <a:rPr lang="en-US" sz="1800" dirty="0" err="1"/>
              <a:t>punktert</a:t>
            </a:r>
            <a:r>
              <a:rPr lang="en-US" sz="1800" dirty="0"/>
              <a:t> lunge. </a:t>
            </a:r>
          </a:p>
          <a:p>
            <a:pPr marL="206334" indent="-114277" defTabSz="457109">
              <a:spcBef>
                <a:spcPts val="1900"/>
              </a:spcBef>
              <a:defRPr sz="3120"/>
            </a:pPr>
            <a:r>
              <a:rPr lang="en-US" sz="1800" dirty="0" err="1"/>
              <a:t>Ekstra</a:t>
            </a:r>
            <a:r>
              <a:rPr lang="en-US" sz="1800" dirty="0"/>
              <a:t> CT-</a:t>
            </a:r>
            <a:r>
              <a:rPr lang="en-US" sz="1800" dirty="0" err="1"/>
              <a:t>bilder</a:t>
            </a:r>
            <a:r>
              <a:rPr lang="en-US" sz="1800" dirty="0"/>
              <a:t> </a:t>
            </a:r>
            <a:r>
              <a:rPr lang="en-US" sz="1800" dirty="0" err="1"/>
              <a:t>basert</a:t>
            </a:r>
            <a:r>
              <a:rPr lang="en-US" sz="1800" dirty="0"/>
              <a:t> </a:t>
            </a:r>
            <a:r>
              <a:rPr lang="en-US" sz="1800" dirty="0" err="1"/>
              <a:t>på</a:t>
            </a:r>
            <a:r>
              <a:rPr lang="en-US" sz="1800" dirty="0"/>
              <a:t> </a:t>
            </a:r>
            <a:r>
              <a:rPr lang="en-US" sz="1800" dirty="0" err="1"/>
              <a:t>så</a:t>
            </a:r>
            <a:r>
              <a:rPr lang="en-US" sz="1800" dirty="0"/>
              <a:t> mange </a:t>
            </a:r>
            <a:r>
              <a:rPr lang="en-US" sz="1800" dirty="0" err="1"/>
              <a:t>omfattende</a:t>
            </a:r>
            <a:r>
              <a:rPr lang="en-US" sz="1800" dirty="0"/>
              <a:t> </a:t>
            </a:r>
            <a:r>
              <a:rPr lang="en-US" sz="1800" dirty="0" err="1"/>
              <a:t>skader</a:t>
            </a:r>
            <a:r>
              <a:rPr lang="en-US" sz="1800" dirty="0"/>
              <a:t>: </a:t>
            </a:r>
            <a:r>
              <a:rPr lang="en-US" sz="1800" dirty="0" err="1"/>
              <a:t>Nakkebrudd</a:t>
            </a:r>
            <a:endParaRPr lang="en-US" sz="1800" dirty="0"/>
          </a:p>
        </p:txBody>
      </p:sp>
      <p:pic>
        <p:nvPicPr>
          <p:cNvPr id="4" name="Bil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3852" y="2373719"/>
            <a:ext cx="2517744" cy="3356992"/>
          </a:xfrm>
          <a:prstGeom prst="rect">
            <a:avLst/>
          </a:prstGeom>
        </p:spPr>
      </p:pic>
      <p:sp>
        <p:nvSpPr>
          <p:cNvPr id="2" name="TekstSylinder 1"/>
          <p:cNvSpPr txBox="1"/>
          <p:nvPr/>
        </p:nvSpPr>
        <p:spPr>
          <a:xfrm>
            <a:off x="8974732" y="6052646"/>
            <a:ext cx="2736304" cy="369332"/>
          </a:xfrm>
          <a:prstGeom prst="rect">
            <a:avLst/>
          </a:prstGeom>
          <a:noFill/>
          <a:ln>
            <a:solidFill>
              <a:schemeClr val="bg2"/>
            </a:solidFill>
          </a:ln>
        </p:spPr>
        <p:txBody>
          <a:bodyPr wrap="square" rtlCol="0" anchor="ctr" anchorCtr="1">
            <a:spAutoFit/>
          </a:bodyPr>
          <a:lstStyle/>
          <a:p>
            <a:r>
              <a:rPr lang="nb-NO" sz="1800" dirty="0" smtClean="0"/>
              <a:t>(Brustad, 2024).</a:t>
            </a:r>
            <a:endParaRPr lang="nb-NO" sz="1800" dirty="0" smtClean="0"/>
          </a:p>
        </p:txBody>
      </p:sp>
    </p:spTree>
    <p:extLst>
      <p:ext uri="{BB962C8B-B14F-4D97-AF65-F5344CB8AC3E}">
        <p14:creationId xmlns:p14="http://schemas.microsoft.com/office/powerpoint/2010/main" val="277241189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78">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7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7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7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7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78">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178">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178">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178">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iterate>
                                    <p:tmAbs val="0"/>
                                  </p:iterate>
                                  <p:childTnLst>
                                    <p:set>
                                      <p:cBhvr>
                                        <p:cTn id="40" fill="hold"/>
                                        <p:tgtEl>
                                          <p:spTgt spid="17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build="p"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Primærundersøkelsen</a:t>
            </a:r>
            <a:endParaRPr lang="nb-NO" dirty="0"/>
          </a:p>
        </p:txBody>
      </p:sp>
      <p:sp>
        <p:nvSpPr>
          <p:cNvPr id="3" name="Plassholder for innhold 2"/>
          <p:cNvSpPr>
            <a:spLocks noGrp="1"/>
          </p:cNvSpPr>
          <p:nvPr>
            <p:ph idx="1"/>
          </p:nvPr>
        </p:nvSpPr>
        <p:spPr>
          <a:xfrm>
            <a:off x="914163" y="1701800"/>
            <a:ext cx="10360501" cy="4572001"/>
          </a:xfrm>
        </p:spPr>
        <p:txBody>
          <a:bodyPr>
            <a:normAutofit/>
          </a:bodyPr>
          <a:lstStyle/>
          <a:p>
            <a:pPr marL="0" indent="0">
              <a:buNone/>
            </a:pPr>
            <a:r>
              <a:rPr lang="nb-NO" dirty="0" smtClean="0">
                <a:sym typeface="Wingdings" panose="05000000000000000000" pitchFamily="2" charset="2"/>
              </a:rPr>
              <a:t>= kartlegge </a:t>
            </a:r>
            <a:r>
              <a:rPr lang="nb-NO" dirty="0">
                <a:sym typeface="Wingdings" panose="05000000000000000000" pitchFamily="2" charset="2"/>
              </a:rPr>
              <a:t>helt livstruende tilstander </a:t>
            </a:r>
            <a:r>
              <a:rPr lang="nb-NO" dirty="0" smtClean="0">
                <a:sym typeface="Wingdings" panose="05000000000000000000" pitchFamily="2" charset="2"/>
              </a:rPr>
              <a:t>1-2 minutter. </a:t>
            </a:r>
            <a:endParaRPr lang="nb-NO" dirty="0">
              <a:sym typeface="Wingdings" panose="05000000000000000000" pitchFamily="2" charset="2"/>
            </a:endParaRPr>
          </a:p>
          <a:p>
            <a:r>
              <a:rPr lang="nb-NO" dirty="0" smtClean="0"/>
              <a:t>Hva har skjedd? </a:t>
            </a:r>
          </a:p>
          <a:p>
            <a:r>
              <a:rPr lang="nb-NO" dirty="0" smtClean="0"/>
              <a:t>Førsteinntrykk ut ifra hva du kan observere og undersøke på kort tid.</a:t>
            </a:r>
          </a:p>
        </p:txBody>
      </p:sp>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0676" y="4437112"/>
            <a:ext cx="2619375" cy="1743075"/>
          </a:xfrm>
          <a:prstGeom prst="rect">
            <a:avLst/>
          </a:prstGeom>
        </p:spPr>
      </p:pic>
    </p:spTree>
    <p:extLst>
      <p:ext uri="{BB962C8B-B14F-4D97-AF65-F5344CB8AC3E}">
        <p14:creationId xmlns:p14="http://schemas.microsoft.com/office/powerpoint/2010/main" val="100868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primærundersøkelsen</a:t>
            </a:r>
            <a:endParaRPr lang="nb-NO" dirty="0"/>
          </a:p>
        </p:txBody>
      </p:sp>
      <p:sp>
        <p:nvSpPr>
          <p:cNvPr id="4" name="Rektangel 3"/>
          <p:cNvSpPr/>
          <p:nvPr/>
        </p:nvSpPr>
        <p:spPr>
          <a:xfrm>
            <a:off x="914163" y="5001120"/>
            <a:ext cx="8879060" cy="461665"/>
          </a:xfrm>
          <a:prstGeom prst="rect">
            <a:avLst/>
          </a:prstGeom>
        </p:spPr>
        <p:txBody>
          <a:bodyPr wrap="square">
            <a:spAutoFit/>
          </a:bodyPr>
          <a:lstStyle/>
          <a:p>
            <a:endParaRPr lang="nb-NO" dirty="0"/>
          </a:p>
        </p:txBody>
      </p:sp>
      <p:sp>
        <p:nvSpPr>
          <p:cNvPr id="9" name="TekstSylinder 8"/>
          <p:cNvSpPr txBox="1"/>
          <p:nvPr/>
        </p:nvSpPr>
        <p:spPr>
          <a:xfrm>
            <a:off x="7894612" y="641544"/>
            <a:ext cx="3960440" cy="4832092"/>
          </a:xfrm>
          <a:prstGeom prst="rect">
            <a:avLst/>
          </a:prstGeom>
          <a:noFill/>
          <a:ln>
            <a:solidFill>
              <a:schemeClr val="bg2"/>
            </a:solidFill>
          </a:ln>
        </p:spPr>
        <p:txBody>
          <a:bodyPr wrap="square" rtlCol="0" anchor="ctr" anchorCtr="1">
            <a:spAutoFit/>
          </a:bodyPr>
          <a:lstStyle/>
          <a:p>
            <a:pPr algn="ctr"/>
            <a:r>
              <a:rPr lang="nb-NO" sz="4400" b="1" dirty="0" smtClean="0"/>
              <a:t>Primær-undersøkelse</a:t>
            </a:r>
          </a:p>
          <a:p>
            <a:pPr algn="ctr"/>
            <a:r>
              <a:rPr lang="nb-NO" sz="4400" b="1" dirty="0" smtClean="0"/>
              <a:t>ved skader</a:t>
            </a:r>
          </a:p>
          <a:p>
            <a:pPr algn="ctr"/>
            <a:endParaRPr lang="nb-NO" sz="4400" b="1" dirty="0"/>
          </a:p>
          <a:p>
            <a:pPr algn="ctr"/>
            <a:r>
              <a:rPr lang="nb-NO" sz="4400" b="1" dirty="0" smtClean="0"/>
              <a:t>Se</a:t>
            </a:r>
          </a:p>
          <a:p>
            <a:pPr algn="ctr"/>
            <a:r>
              <a:rPr lang="nb-NO" sz="4400" b="1" dirty="0" smtClean="0"/>
              <a:t>Lytt</a:t>
            </a:r>
          </a:p>
          <a:p>
            <a:pPr algn="ctr"/>
            <a:r>
              <a:rPr lang="nb-NO" sz="4400" b="1" dirty="0" smtClean="0"/>
              <a:t>Føl</a:t>
            </a:r>
          </a:p>
        </p:txBody>
      </p:sp>
      <p:pic>
        <p:nvPicPr>
          <p:cNvPr id="7" name="Plassholder for innhold 6"/>
          <p:cNvPicPr>
            <a:picLocks noGrp="1" noChangeAspect="1"/>
          </p:cNvPicPr>
          <p:nvPr>
            <p:ph idx="1"/>
          </p:nvPr>
        </p:nvPicPr>
        <p:blipFill>
          <a:blip r:embed="rId3"/>
          <a:stretch>
            <a:fillRect/>
          </a:stretch>
        </p:blipFill>
        <p:spPr>
          <a:xfrm>
            <a:off x="477788" y="116632"/>
            <a:ext cx="7272919" cy="6552728"/>
          </a:xfrm>
          <a:prstGeom prst="rect">
            <a:avLst/>
          </a:prstGeom>
        </p:spPr>
      </p:pic>
    </p:spTree>
    <p:extLst>
      <p:ext uri="{BB962C8B-B14F-4D97-AF65-F5344CB8AC3E}">
        <p14:creationId xmlns:p14="http://schemas.microsoft.com/office/powerpoint/2010/main" val="139759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D7E15-E077-ECF2-7900-55B57684A0A8}"/>
              </a:ext>
            </a:extLst>
          </p:cNvPr>
          <p:cNvSpPr>
            <a:spLocks noGrp="1"/>
          </p:cNvSpPr>
          <p:nvPr>
            <p:ph type="title"/>
          </p:nvPr>
        </p:nvSpPr>
        <p:spPr>
          <a:xfrm>
            <a:off x="609440" y="387350"/>
            <a:ext cx="9733443" cy="1169442"/>
          </a:xfrm>
        </p:spPr>
        <p:txBody>
          <a:bodyPr>
            <a:normAutofit/>
          </a:bodyPr>
          <a:lstStyle/>
          <a:p>
            <a:pPr algn="ctr"/>
            <a:r>
              <a:rPr lang="nb-NO" sz="3999" dirty="0" smtClean="0"/>
              <a:t>Varsling og videreformidling av informasjon</a:t>
            </a:r>
            <a:endParaRPr lang="nb-NO" sz="3999" dirty="0"/>
          </a:p>
        </p:txBody>
      </p:sp>
      <p:sp>
        <p:nvSpPr>
          <p:cNvPr id="5" name="Text Placeholder 4">
            <a:extLst>
              <a:ext uri="{FF2B5EF4-FFF2-40B4-BE49-F238E27FC236}">
                <a16:creationId xmlns:a16="http://schemas.microsoft.com/office/drawing/2014/main" id="{FABA6849-14F7-629C-76E5-D1EE2D28EBFE}"/>
              </a:ext>
            </a:extLst>
          </p:cNvPr>
          <p:cNvSpPr>
            <a:spLocks noGrp="1"/>
          </p:cNvSpPr>
          <p:nvPr>
            <p:ph type="body" sz="half" idx="1"/>
          </p:nvPr>
        </p:nvSpPr>
        <p:spPr>
          <a:xfrm>
            <a:off x="609440" y="1700808"/>
            <a:ext cx="5556980" cy="5157192"/>
          </a:xfrm>
        </p:spPr>
        <p:txBody>
          <a:bodyPr>
            <a:normAutofit fontScale="55000" lnSpcReduction="20000"/>
          </a:bodyPr>
          <a:lstStyle/>
          <a:p>
            <a:endParaRPr lang="nb-NO" dirty="0" smtClean="0"/>
          </a:p>
          <a:p>
            <a:r>
              <a:rPr lang="nb-NO" dirty="0" smtClean="0"/>
              <a:t>Dette er sykepleier Marianne fra hjemmesykepleien i Kviteseid. Jeg ringer angående Gudrun </a:t>
            </a:r>
            <a:r>
              <a:rPr lang="nb-NO" dirty="0" err="1" smtClean="0"/>
              <a:t>Raudkleiv</a:t>
            </a:r>
            <a:r>
              <a:rPr lang="nb-NO" dirty="0" smtClean="0"/>
              <a:t> f. 30.10.44 – 11111. Ho bor i Vråliosvegen 999 og jeg er hos henne nå. </a:t>
            </a:r>
          </a:p>
          <a:p>
            <a:r>
              <a:rPr lang="nb-NO" dirty="0" smtClean="0"/>
              <a:t>Jeg fant Gudrun liggende på gulvet ved tilsyn i dag. Ho vet ikke hvordan dette skjedde, men antar at hun har ligget en stund. Hun har sterke smerter i hodet, høyre arm og inn mot brystet høyre side.</a:t>
            </a:r>
          </a:p>
          <a:p>
            <a:r>
              <a:rPr lang="nb-NO" dirty="0" smtClean="0"/>
              <a:t>Gudrun er til vanlig oppegående med rullator, har kjent atrieflimmer, osteoporose og hjertesvikt. Bruker </a:t>
            </a:r>
            <a:r>
              <a:rPr lang="nb-NO" dirty="0" err="1" smtClean="0"/>
              <a:t>Eliquis</a:t>
            </a:r>
            <a:r>
              <a:rPr lang="nb-NO" dirty="0" smtClean="0"/>
              <a:t>. </a:t>
            </a:r>
          </a:p>
          <a:p>
            <a:r>
              <a:rPr lang="nb-NO" dirty="0" smtClean="0"/>
              <a:t>Etter en rask primærundersøkelse ser jeg at ho puster litt overfladisk. Ingen cyanose. Ho er litt blek og kald i huden, noe rask og uregelmessig puls. Ho er våken, men litt omtåket. Veldig </a:t>
            </a:r>
            <a:r>
              <a:rPr lang="nb-NO" dirty="0" err="1" smtClean="0"/>
              <a:t>smertepårvirket</a:t>
            </a:r>
            <a:r>
              <a:rPr lang="nb-NO" dirty="0" smtClean="0"/>
              <a:t>. </a:t>
            </a:r>
          </a:p>
          <a:p>
            <a:r>
              <a:rPr lang="nb-NO" dirty="0" smtClean="0"/>
              <a:t>Jeg trenger en ambulanse for transport til sykehus for videre undersøkelser. Jeg vet det tar tid før ambulansen er her - så jeg tenkte det var lurt å varsle dere nå – så gjør jeg en sekundærundersøkelse mens vi venter på ambulansen. </a:t>
            </a:r>
            <a:endParaRPr lang="nb-NO" dirty="0"/>
          </a:p>
        </p:txBody>
      </p:sp>
      <p:pic>
        <p:nvPicPr>
          <p:cNvPr id="6" name="Bilde 5"/>
          <p:cNvPicPr>
            <a:picLocks noChangeAspect="1"/>
          </p:cNvPicPr>
          <p:nvPr/>
        </p:nvPicPr>
        <p:blipFill>
          <a:blip r:embed="rId3"/>
          <a:stretch>
            <a:fillRect/>
          </a:stretch>
        </p:blipFill>
        <p:spPr>
          <a:xfrm>
            <a:off x="6255243" y="1556792"/>
            <a:ext cx="5933582" cy="4464496"/>
          </a:xfrm>
          <a:prstGeom prst="rect">
            <a:avLst/>
          </a:prstGeom>
        </p:spPr>
      </p:pic>
    </p:spTree>
    <p:extLst>
      <p:ext uri="{BB962C8B-B14F-4D97-AF65-F5344CB8AC3E}">
        <p14:creationId xmlns:p14="http://schemas.microsoft.com/office/powerpoint/2010/main" val="42129785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a:t>
            </a:r>
            <a:endParaRPr lang="nb-NO" dirty="0"/>
          </a:p>
        </p:txBody>
      </p:sp>
      <p:sp>
        <p:nvSpPr>
          <p:cNvPr id="5" name="TekstSylinder 4"/>
          <p:cNvSpPr txBox="1"/>
          <p:nvPr/>
        </p:nvSpPr>
        <p:spPr>
          <a:xfrm>
            <a:off x="7894612" y="1556792"/>
            <a:ext cx="4294212" cy="3046988"/>
          </a:xfrm>
          <a:prstGeom prst="rect">
            <a:avLst/>
          </a:prstGeom>
          <a:noFill/>
          <a:ln>
            <a:solidFill>
              <a:schemeClr val="bg2"/>
            </a:solidFill>
          </a:ln>
        </p:spPr>
        <p:txBody>
          <a:bodyPr wrap="square" rtlCol="0" anchor="ctr" anchorCtr="1">
            <a:spAutoFit/>
          </a:bodyPr>
          <a:lstStyle/>
          <a:p>
            <a:endParaRPr lang="nb-NO" sz="4800" b="1" dirty="0" smtClean="0"/>
          </a:p>
          <a:p>
            <a:r>
              <a:rPr lang="nb-NO" sz="4800" b="1" dirty="0" smtClean="0"/>
              <a:t>Sekundær-undersøkelse ved skader</a:t>
            </a:r>
          </a:p>
        </p:txBody>
      </p:sp>
      <p:sp>
        <p:nvSpPr>
          <p:cNvPr id="3" name="Plassholder for innhold 2"/>
          <p:cNvSpPr>
            <a:spLocks noGrp="1"/>
          </p:cNvSpPr>
          <p:nvPr>
            <p:ph idx="1"/>
          </p:nvPr>
        </p:nvSpPr>
        <p:spPr>
          <a:xfrm>
            <a:off x="914163" y="1701800"/>
            <a:ext cx="5180249" cy="4572001"/>
          </a:xfrm>
        </p:spPr>
        <p:txBody>
          <a:bodyPr/>
          <a:lstStyle/>
          <a:p>
            <a:endParaRPr lang="nb-NO" dirty="0"/>
          </a:p>
        </p:txBody>
      </p:sp>
      <p:pic>
        <p:nvPicPr>
          <p:cNvPr id="6" name="Bilde 5"/>
          <p:cNvPicPr>
            <a:picLocks noChangeAspect="1"/>
          </p:cNvPicPr>
          <p:nvPr/>
        </p:nvPicPr>
        <p:blipFill>
          <a:blip r:embed="rId3"/>
          <a:stretch>
            <a:fillRect/>
          </a:stretch>
        </p:blipFill>
        <p:spPr>
          <a:xfrm>
            <a:off x="693812" y="116632"/>
            <a:ext cx="6480720" cy="6554156"/>
          </a:xfrm>
          <a:prstGeom prst="rect">
            <a:avLst/>
          </a:prstGeom>
        </p:spPr>
      </p:pic>
    </p:spTree>
    <p:extLst>
      <p:ext uri="{BB962C8B-B14F-4D97-AF65-F5344CB8AC3E}">
        <p14:creationId xmlns:p14="http://schemas.microsoft.com/office/powerpoint/2010/main" val="253964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D7E15-E077-ECF2-7900-55B57684A0A8}"/>
              </a:ext>
            </a:extLst>
          </p:cNvPr>
          <p:cNvSpPr>
            <a:spLocks noGrp="1"/>
          </p:cNvSpPr>
          <p:nvPr>
            <p:ph type="title"/>
          </p:nvPr>
        </p:nvSpPr>
        <p:spPr>
          <a:xfrm>
            <a:off x="609440" y="387350"/>
            <a:ext cx="9733443" cy="1169442"/>
          </a:xfrm>
        </p:spPr>
        <p:txBody>
          <a:bodyPr>
            <a:normAutofit/>
          </a:bodyPr>
          <a:lstStyle/>
          <a:p>
            <a:pPr algn="ctr"/>
            <a:r>
              <a:rPr lang="nb-NO" sz="3999" dirty="0" smtClean="0"/>
              <a:t>Varsling og videreformidling av informasjon</a:t>
            </a:r>
            <a:endParaRPr lang="nb-NO" sz="3999" dirty="0"/>
          </a:p>
        </p:txBody>
      </p:sp>
      <p:sp>
        <p:nvSpPr>
          <p:cNvPr id="5" name="Text Placeholder 4">
            <a:extLst>
              <a:ext uri="{FF2B5EF4-FFF2-40B4-BE49-F238E27FC236}">
                <a16:creationId xmlns:a16="http://schemas.microsoft.com/office/drawing/2014/main" id="{FABA6849-14F7-629C-76E5-D1EE2D28EBFE}"/>
              </a:ext>
            </a:extLst>
          </p:cNvPr>
          <p:cNvSpPr>
            <a:spLocks noGrp="1"/>
          </p:cNvSpPr>
          <p:nvPr>
            <p:ph type="body" sz="half" idx="1"/>
          </p:nvPr>
        </p:nvSpPr>
        <p:spPr>
          <a:xfrm>
            <a:off x="609440" y="1412776"/>
            <a:ext cx="5124931" cy="5688632"/>
          </a:xfrm>
        </p:spPr>
        <p:txBody>
          <a:bodyPr>
            <a:normAutofit fontScale="47500" lnSpcReduction="20000"/>
          </a:bodyPr>
          <a:lstStyle/>
          <a:p>
            <a:r>
              <a:rPr lang="nb-NO" dirty="0" smtClean="0"/>
              <a:t>Så bra dere kom! Her er Gudrun. </a:t>
            </a:r>
          </a:p>
          <a:p>
            <a:r>
              <a:rPr lang="nb-NO" dirty="0" smtClean="0"/>
              <a:t>Jeg kom på tilsyn til henne for en time siden og da finner jeg henne liggende på gulvet med åpenbare sterke smerter. </a:t>
            </a:r>
          </a:p>
          <a:p>
            <a:r>
              <a:rPr lang="nb-NO" dirty="0" smtClean="0"/>
              <a:t>Hun er til vanlig oppegående med rullator, klar og orientert, har atrieflimmer, osteoporose og hjertesvikt. Bruker </a:t>
            </a:r>
            <a:r>
              <a:rPr lang="nb-NO" dirty="0" err="1" smtClean="0"/>
              <a:t>Eliquis</a:t>
            </a:r>
            <a:r>
              <a:rPr lang="nb-NO" dirty="0" smtClean="0"/>
              <a:t>. </a:t>
            </a:r>
          </a:p>
          <a:p>
            <a:r>
              <a:rPr lang="nb-NO" dirty="0" smtClean="0"/>
              <a:t>Jeg har nå fått undersøkt litt mer og har funnet følgende:</a:t>
            </a:r>
          </a:p>
          <a:p>
            <a:pPr marL="0" indent="0">
              <a:buNone/>
            </a:pPr>
            <a:r>
              <a:rPr lang="nb-NO" dirty="0" smtClean="0"/>
              <a:t>A: Fri luftvei, smerter i nedre del av nakke. Har forsøkt å stabilisere så godt jeg kan.</a:t>
            </a:r>
          </a:p>
          <a:p>
            <a:pPr marL="0" indent="0">
              <a:buNone/>
            </a:pPr>
            <a:r>
              <a:rPr lang="nb-NO" dirty="0" smtClean="0"/>
              <a:t>B: RF 16 og SaO2 96%. Puster overfladisk og har sterke smerter i øvre del av brystkassen på høyre side. Forverring av smerter ved dyp </a:t>
            </a:r>
            <a:r>
              <a:rPr lang="nb-NO" dirty="0" err="1" smtClean="0"/>
              <a:t>innpust</a:t>
            </a:r>
            <a:r>
              <a:rPr lang="nb-NO" dirty="0" smtClean="0"/>
              <a:t> og når jeg trykker. Når jeg lyttet på henne er det litt mindre respirasjonslyder på høyre side sammenlignet med venstre. </a:t>
            </a:r>
          </a:p>
          <a:p>
            <a:pPr marL="0" indent="0">
              <a:buNone/>
            </a:pPr>
            <a:r>
              <a:rPr lang="nb-NO" dirty="0" smtClean="0"/>
              <a:t>C: BT: 132/75 og puls 92, ur. Blek og kald i huden. Fryser. Ingen smerter i mage eller bekken. </a:t>
            </a:r>
          </a:p>
          <a:p>
            <a:pPr marL="0" indent="0">
              <a:buNone/>
            </a:pPr>
            <a:r>
              <a:rPr lang="nb-NO" dirty="0" smtClean="0"/>
              <a:t>D: Noe mer forvirret enn vanlig. Klarer ikke gjøre rede for hva som har skjedd. Stor kul i bakhodet.  Beveger alle ekstremiteter bortsett fra høyre arm. </a:t>
            </a:r>
          </a:p>
          <a:p>
            <a:pPr marL="0" indent="0">
              <a:buNone/>
            </a:pPr>
            <a:r>
              <a:rPr lang="nb-NO" dirty="0" smtClean="0"/>
              <a:t>E: Temp 36,9. Høyre overarm ser «litt rar ut» - feilstilt? Ingen synlige skader på andre ekstremiteter. NRS 8-9, smertene i armen er verst. Men har altså smerter i hode, nakke og brystkasse i tillegg.  Ikke sjekket bakside </a:t>
            </a:r>
            <a:r>
              <a:rPr lang="nb-NO" dirty="0" err="1" smtClean="0"/>
              <a:t>pga</a:t>
            </a:r>
            <a:r>
              <a:rPr lang="nb-NO" dirty="0" smtClean="0"/>
              <a:t> smerter i nakke. Fått en dyne over seg. Og fått </a:t>
            </a:r>
            <a:r>
              <a:rPr lang="nb-NO" dirty="0" err="1" smtClean="0"/>
              <a:t>paracet</a:t>
            </a:r>
            <a:r>
              <a:rPr lang="nb-NO" dirty="0" smtClean="0"/>
              <a:t> 2 gram per os. </a:t>
            </a:r>
            <a:endParaRPr lang="nb-NO" dirty="0"/>
          </a:p>
        </p:txBody>
      </p:sp>
      <p:pic>
        <p:nvPicPr>
          <p:cNvPr id="6" name="Bilde 5"/>
          <p:cNvPicPr>
            <a:picLocks noChangeAspect="1"/>
          </p:cNvPicPr>
          <p:nvPr/>
        </p:nvPicPr>
        <p:blipFill>
          <a:blip r:embed="rId3"/>
          <a:stretch>
            <a:fillRect/>
          </a:stretch>
        </p:blipFill>
        <p:spPr>
          <a:xfrm>
            <a:off x="6255243" y="2001185"/>
            <a:ext cx="5933582" cy="4464496"/>
          </a:xfrm>
          <a:prstGeom prst="rect">
            <a:avLst/>
          </a:prstGeom>
        </p:spPr>
      </p:pic>
    </p:spTree>
    <p:extLst>
      <p:ext uri="{BB962C8B-B14F-4D97-AF65-F5344CB8AC3E}">
        <p14:creationId xmlns:p14="http://schemas.microsoft.com/office/powerpoint/2010/main" val="193918580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 calcmode="lin" valueType="num">
                                      <p:cBhvr additive="base">
                                        <p:cTn id="5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Hvilke endringer kunne denne rapporten utgjort for Gudrun? </a:t>
            </a:r>
            <a:endParaRPr lang="nb-NO" dirty="0"/>
          </a:p>
        </p:txBody>
      </p:sp>
      <p:sp>
        <p:nvSpPr>
          <p:cNvPr id="3" name="Plassholder for innhold 2"/>
          <p:cNvSpPr>
            <a:spLocks noGrp="1"/>
          </p:cNvSpPr>
          <p:nvPr>
            <p:ph idx="1"/>
          </p:nvPr>
        </p:nvSpPr>
        <p:spPr>
          <a:xfrm>
            <a:off x="914163" y="1701800"/>
            <a:ext cx="10360501" cy="4572001"/>
          </a:xfrm>
        </p:spPr>
        <p:txBody>
          <a:bodyPr>
            <a:normAutofit fontScale="92500" lnSpcReduction="10000"/>
          </a:bodyPr>
          <a:lstStyle/>
          <a:p>
            <a:r>
              <a:rPr lang="nb-NO" dirty="0" smtClean="0"/>
              <a:t>Større sannsynlighet for at hun hadde blitt fraktet til akuttmottak fremfor skadepoliklinikk. </a:t>
            </a:r>
          </a:p>
          <a:p>
            <a:r>
              <a:rPr lang="nb-NO" dirty="0" smtClean="0"/>
              <a:t>Større sannsynlighet for at Gudrun hadde blitt tatt imot med traumeteam.</a:t>
            </a:r>
          </a:p>
          <a:p>
            <a:r>
              <a:rPr lang="nb-NO" dirty="0" smtClean="0"/>
              <a:t>Større sannsynlighet for at Gudrun sine skader hadde blitt avdekket på et tidligere tidspunkt. </a:t>
            </a:r>
          </a:p>
          <a:p>
            <a:r>
              <a:rPr lang="nb-NO" dirty="0" smtClean="0"/>
              <a:t>Større sannsynlighet for tidligere oppdagelse og behandling av aktuelle skader.</a:t>
            </a:r>
          </a:p>
          <a:p>
            <a:r>
              <a:rPr lang="nb-NO" dirty="0" smtClean="0"/>
              <a:t>Vurderingene som gjøres og videreformidles fra kommunehelsetjenesten er SÅ viktig for pasientens </a:t>
            </a:r>
            <a:r>
              <a:rPr lang="nb-NO" dirty="0" smtClean="0"/>
              <a:t>videre </a:t>
            </a:r>
            <a:r>
              <a:rPr lang="nb-NO" dirty="0" smtClean="0"/>
              <a:t>reise i akuttkjeden </a:t>
            </a:r>
            <a:r>
              <a:rPr lang="nb-NO" dirty="0" smtClean="0">
                <a:sym typeface="Wingdings" panose="05000000000000000000" pitchFamily="2" charset="2"/>
              </a:rPr>
              <a:t></a:t>
            </a:r>
            <a:endParaRPr lang="nb-NO" dirty="0"/>
          </a:p>
        </p:txBody>
      </p:sp>
    </p:spTree>
    <p:extLst>
      <p:ext uri="{BB962C8B-B14F-4D97-AF65-F5344CB8AC3E}">
        <p14:creationId xmlns:p14="http://schemas.microsoft.com/office/powerpoint/2010/main" val="909044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F0305-AEA1-3945-042B-462DF227A148}"/>
              </a:ext>
            </a:extLst>
          </p:cNvPr>
          <p:cNvSpPr>
            <a:spLocks noGrp="1"/>
          </p:cNvSpPr>
          <p:nvPr>
            <p:ph type="title"/>
          </p:nvPr>
        </p:nvSpPr>
        <p:spPr>
          <a:xfrm>
            <a:off x="837981" y="234748"/>
            <a:ext cx="10512862" cy="807864"/>
          </a:xfrm>
        </p:spPr>
        <p:txBody>
          <a:bodyPr>
            <a:normAutofit/>
          </a:bodyPr>
          <a:lstStyle/>
          <a:p>
            <a:r>
              <a:rPr lang="nb-NO" b="1" dirty="0"/>
              <a:t>100 åring</a:t>
            </a:r>
          </a:p>
        </p:txBody>
      </p:sp>
      <p:sp>
        <p:nvSpPr>
          <p:cNvPr id="3" name="Content Placeholder 2">
            <a:extLst>
              <a:ext uri="{FF2B5EF4-FFF2-40B4-BE49-F238E27FC236}">
                <a16:creationId xmlns:a16="http://schemas.microsoft.com/office/drawing/2014/main" id="{9C64898F-997A-7411-678D-8597A22F7623}"/>
              </a:ext>
            </a:extLst>
          </p:cNvPr>
          <p:cNvSpPr>
            <a:spLocks noGrp="1"/>
          </p:cNvSpPr>
          <p:nvPr>
            <p:ph idx="1"/>
          </p:nvPr>
        </p:nvSpPr>
        <p:spPr>
          <a:xfrm>
            <a:off x="837981" y="1117021"/>
            <a:ext cx="10512862" cy="5580639"/>
          </a:xfrm>
        </p:spPr>
        <p:txBody>
          <a:bodyPr>
            <a:normAutofit fontScale="77500" lnSpcReduction="20000"/>
          </a:bodyPr>
          <a:lstStyle/>
          <a:p>
            <a:r>
              <a:rPr lang="nb-NO" dirty="0"/>
              <a:t>D</a:t>
            </a:r>
            <a:r>
              <a:rPr lang="nb-NO" dirty="0">
                <a:latin typeface="Helvetica Neue"/>
              </a:rPr>
              <a:t>emenssykdom og en del andre sykdommer. Oppegående, men dårlig gangfunksjon. Bor fast på sykehjem.</a:t>
            </a:r>
          </a:p>
          <a:p>
            <a:r>
              <a:rPr lang="nb-NO" dirty="0">
                <a:latin typeface="Helvetica Neue"/>
              </a:rPr>
              <a:t>Faller og slår hodet </a:t>
            </a:r>
            <a:r>
              <a:rPr lang="nb-NO" dirty="0"/>
              <a:t>på badet</a:t>
            </a:r>
            <a:r>
              <a:rPr lang="nb-NO" dirty="0">
                <a:latin typeface="Helvetica Neue"/>
              </a:rPr>
              <a:t>. Faller mot venstre med hele kroppen. Ankommer akuttmottak for å ta røntgenbilde av venstre overarm som er tydelig feilstilt.</a:t>
            </a:r>
          </a:p>
          <a:p>
            <a:r>
              <a:rPr lang="nb-NO" dirty="0">
                <a:latin typeface="Helvetica Neue"/>
              </a:rPr>
              <a:t>Kul i hodet. Bruker blodfortynnende.</a:t>
            </a:r>
          </a:p>
          <a:p>
            <a:r>
              <a:rPr lang="nb-NO" dirty="0">
                <a:latin typeface="Helvetica Neue"/>
              </a:rPr>
              <a:t>Lege 1 foreslår: Ta bilde av overarm – </a:t>
            </a:r>
            <a:r>
              <a:rPr lang="nb-NO" dirty="0" err="1">
                <a:latin typeface="Helvetica Neue"/>
              </a:rPr>
              <a:t>evt</a:t>
            </a:r>
            <a:r>
              <a:rPr lang="nb-NO" dirty="0">
                <a:latin typeface="Helvetica Neue"/>
              </a:rPr>
              <a:t> laske – smertestillende - tilbake til sykehjem</a:t>
            </a:r>
          </a:p>
          <a:p>
            <a:r>
              <a:rPr lang="nb-NO" dirty="0">
                <a:latin typeface="Helvetica Neue"/>
              </a:rPr>
              <a:t>Lege 2 foreslår: CT basert på traumekriterier. Pasienten har skade i to kroppsavsnitt og forhøyet risiko (alder – skrøpelighet – blodfortynnende). Lege 2 får siste ordet og følgende avdekkes på CT:</a:t>
            </a:r>
          </a:p>
          <a:p>
            <a:r>
              <a:rPr lang="nb-NO" dirty="0"/>
              <a:t>Brudd i venstre overarm</a:t>
            </a:r>
            <a:r>
              <a:rPr lang="nb-NO" dirty="0">
                <a:latin typeface="Helvetica Neue"/>
              </a:rPr>
              <a:t>, brudd i nakken (dens), </a:t>
            </a:r>
            <a:r>
              <a:rPr lang="nb-NO" dirty="0" err="1">
                <a:latin typeface="Helvetica Neue"/>
              </a:rPr>
              <a:t>subduralt</a:t>
            </a:r>
            <a:r>
              <a:rPr lang="nb-NO" dirty="0">
                <a:latin typeface="Helvetica Neue"/>
              </a:rPr>
              <a:t> hematom, skade i indre organ i buken (venstre side) som blør.</a:t>
            </a:r>
          </a:p>
          <a:p>
            <a:r>
              <a:rPr lang="nb-NO" dirty="0">
                <a:latin typeface="Helvetica Neue"/>
              </a:rPr>
              <a:t>Behandling: Laske - myk nakkekrage - kan ikke opereres (for skrøpelig) – smertestillende -  tilbake til sykehjem. </a:t>
            </a:r>
          </a:p>
          <a:p>
            <a:r>
              <a:rPr lang="nb-NO" dirty="0">
                <a:latin typeface="Helvetica Neue"/>
              </a:rPr>
              <a:t>Er denne diagnostikken nyttig for pasienten? </a:t>
            </a:r>
            <a:endParaRPr lang="nb-NO" dirty="0" smtClean="0">
              <a:latin typeface="Helvetica Neue"/>
            </a:endParaRPr>
          </a:p>
          <a:p>
            <a:pPr marL="0" indent="0">
              <a:buNone/>
            </a:pPr>
            <a:r>
              <a:rPr lang="nb-NO" dirty="0">
                <a:latin typeface="Helvetica Neue"/>
              </a:rPr>
              <a:t>	</a:t>
            </a:r>
            <a:r>
              <a:rPr lang="nb-NO" dirty="0" smtClean="0">
                <a:latin typeface="Helvetica Neue"/>
              </a:rPr>
              <a:t>				</a:t>
            </a:r>
            <a:r>
              <a:rPr lang="nb-NO" dirty="0">
                <a:latin typeface="Helvetica Neue"/>
              </a:rPr>
              <a:t> </a:t>
            </a:r>
            <a:r>
              <a:rPr lang="nb-NO" dirty="0" smtClean="0">
                <a:latin typeface="Helvetica Neue"/>
              </a:rPr>
              <a:t>(Brustad,2024).</a:t>
            </a:r>
          </a:p>
          <a:p>
            <a:endParaRPr lang="nb-NO" dirty="0">
              <a:latin typeface="Helvetica Neue"/>
            </a:endParaRPr>
          </a:p>
        </p:txBody>
      </p:sp>
    </p:spTree>
    <p:extLst>
      <p:ext uri="{BB962C8B-B14F-4D97-AF65-F5344CB8AC3E}">
        <p14:creationId xmlns:p14="http://schemas.microsoft.com/office/powerpoint/2010/main" val="523668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29915-6057-DC26-ECE8-46CB34A49F64}"/>
              </a:ext>
            </a:extLst>
          </p:cNvPr>
          <p:cNvSpPr>
            <a:spLocks noGrp="1"/>
          </p:cNvSpPr>
          <p:nvPr>
            <p:ph type="title"/>
          </p:nvPr>
        </p:nvSpPr>
        <p:spPr/>
        <p:txBody>
          <a:bodyPr>
            <a:noAutofit/>
          </a:bodyPr>
          <a:lstStyle/>
          <a:p>
            <a:r>
              <a:rPr lang="nb-NO" sz="3599" b="1" dirty="0"/>
              <a:t>Diagnostisk avklaring </a:t>
            </a:r>
            <a:br>
              <a:rPr lang="nb-NO" sz="3599" b="1" dirty="0"/>
            </a:br>
            <a:r>
              <a:rPr lang="nb-NO" sz="3599" b="1" dirty="0"/>
              <a:t>– å legge en god plan</a:t>
            </a:r>
          </a:p>
        </p:txBody>
      </p:sp>
      <p:sp>
        <p:nvSpPr>
          <p:cNvPr id="3" name="Text Placeholder 2">
            <a:extLst>
              <a:ext uri="{FF2B5EF4-FFF2-40B4-BE49-F238E27FC236}">
                <a16:creationId xmlns:a16="http://schemas.microsoft.com/office/drawing/2014/main" id="{CF3515D6-81E9-1CD5-68A7-9D6641D17AF0}"/>
              </a:ext>
            </a:extLst>
          </p:cNvPr>
          <p:cNvSpPr>
            <a:spLocks noGrp="1"/>
          </p:cNvSpPr>
          <p:nvPr>
            <p:ph type="body" idx="1"/>
          </p:nvPr>
        </p:nvSpPr>
        <p:spPr/>
        <p:txBody>
          <a:bodyPr>
            <a:normAutofit fontScale="92500" lnSpcReduction="10000"/>
          </a:bodyPr>
          <a:lstStyle/>
          <a:p>
            <a:r>
              <a:rPr lang="nb-NO" dirty="0" smtClean="0"/>
              <a:t>Det </a:t>
            </a:r>
            <a:r>
              <a:rPr lang="nb-NO" dirty="0"/>
              <a:t>er ikke alltid riktig å </a:t>
            </a:r>
            <a:r>
              <a:rPr lang="nb-NO" b="1" dirty="0"/>
              <a:t>behandle alt </a:t>
            </a:r>
            <a:r>
              <a:rPr lang="nb-NO" dirty="0"/>
              <a:t>når pasienten er veldig skrøpelig</a:t>
            </a:r>
            <a:r>
              <a:rPr lang="nb-NO" dirty="0" smtClean="0"/>
              <a:t>.</a:t>
            </a:r>
            <a:endParaRPr lang="nb-NO" dirty="0"/>
          </a:p>
          <a:p>
            <a:r>
              <a:rPr lang="nb-NO" dirty="0"/>
              <a:t>Det er alltid riktig å </a:t>
            </a:r>
            <a:r>
              <a:rPr lang="nb-NO" b="1" dirty="0"/>
              <a:t>lindre alt</a:t>
            </a:r>
            <a:r>
              <a:rPr lang="nb-NO" dirty="0"/>
              <a:t>, spesielt når pasienten er veldig skrøpelig.</a:t>
            </a:r>
          </a:p>
          <a:p>
            <a:r>
              <a:rPr lang="nb-NO" dirty="0"/>
              <a:t>Etter et fall kan man </a:t>
            </a:r>
            <a:r>
              <a:rPr lang="nb-NO" b="1" dirty="0"/>
              <a:t>forvente</a:t>
            </a:r>
            <a:r>
              <a:rPr lang="nb-NO" dirty="0"/>
              <a:t> at skadeomfanget </a:t>
            </a:r>
            <a:r>
              <a:rPr lang="nb-NO" b="1" dirty="0"/>
              <a:t>kan </a:t>
            </a:r>
            <a:r>
              <a:rPr lang="nb-NO" dirty="0"/>
              <a:t>være betydelig. Enkelte symptomer kan komme gradvis og etter noe tid.</a:t>
            </a:r>
          </a:p>
          <a:p>
            <a:r>
              <a:rPr lang="nb-NO" dirty="0"/>
              <a:t>Kan eventuelle skader </a:t>
            </a:r>
            <a:r>
              <a:rPr lang="nb-NO" b="1" dirty="0"/>
              <a:t>håndteres/lindres på stedet </a:t>
            </a:r>
            <a:endParaRPr lang="nb-NO" b="1" dirty="0" smtClean="0"/>
          </a:p>
          <a:p>
            <a:pPr marL="0" indent="0">
              <a:buNone/>
            </a:pPr>
            <a:r>
              <a:rPr lang="nb-NO" dirty="0" smtClean="0"/>
              <a:t>   dersom </a:t>
            </a:r>
            <a:r>
              <a:rPr lang="nb-NO" dirty="0"/>
              <a:t>man vil unngå sykehusinnleggelse for denne </a:t>
            </a:r>
            <a:endParaRPr lang="nb-NO" dirty="0" smtClean="0"/>
          </a:p>
          <a:p>
            <a:pPr marL="0" indent="0">
              <a:buNone/>
            </a:pPr>
            <a:r>
              <a:rPr lang="nb-NO" dirty="0" smtClean="0"/>
              <a:t>   pasienten</a:t>
            </a:r>
            <a:r>
              <a:rPr lang="nb-NO" dirty="0"/>
              <a:t>?</a:t>
            </a:r>
          </a:p>
          <a:p>
            <a:r>
              <a:rPr lang="nb-NO" dirty="0"/>
              <a:t>Er man forberedt på det som </a:t>
            </a:r>
            <a:r>
              <a:rPr lang="nb-NO" b="1" dirty="0"/>
              <a:t>kan</a:t>
            </a:r>
            <a:r>
              <a:rPr lang="nb-NO" dirty="0"/>
              <a:t> komme?</a:t>
            </a:r>
          </a:p>
          <a:p>
            <a:r>
              <a:rPr lang="nb-NO" dirty="0"/>
              <a:t>Alder alene er </a:t>
            </a:r>
            <a:r>
              <a:rPr lang="nb-NO" b="1" dirty="0"/>
              <a:t>ikke</a:t>
            </a:r>
            <a:r>
              <a:rPr lang="nb-NO" dirty="0"/>
              <a:t> kriterium for behandlingsbegrensning</a:t>
            </a:r>
            <a:r>
              <a:rPr lang="nb-NO" dirty="0" smtClean="0"/>
              <a:t>.</a:t>
            </a:r>
          </a:p>
          <a:p>
            <a:pPr marL="2194560" lvl="8" indent="0">
              <a:buNone/>
            </a:pPr>
            <a:r>
              <a:rPr lang="nb-NO" dirty="0"/>
              <a:t> </a:t>
            </a:r>
            <a:r>
              <a:rPr lang="nb-NO" dirty="0" smtClean="0"/>
              <a:t>                                                 (Brustad, 2024).</a:t>
            </a:r>
            <a:endParaRPr lang="nb-NO" dirty="0"/>
          </a:p>
        </p:txBody>
      </p:sp>
      <p:pic>
        <p:nvPicPr>
          <p:cNvPr id="4" name="Bilde 3"/>
          <p:cNvPicPr>
            <a:picLocks noChangeAspect="1"/>
          </p:cNvPicPr>
          <p:nvPr/>
        </p:nvPicPr>
        <p:blipFill>
          <a:blip r:embed="rId3"/>
          <a:stretch>
            <a:fillRect/>
          </a:stretch>
        </p:blipFill>
        <p:spPr>
          <a:xfrm>
            <a:off x="9118748" y="3789040"/>
            <a:ext cx="2791876" cy="2089590"/>
          </a:xfrm>
          <a:prstGeom prst="rect">
            <a:avLst/>
          </a:prstGeom>
        </p:spPr>
      </p:pic>
    </p:spTree>
    <p:extLst>
      <p:ext uri="{BB962C8B-B14F-4D97-AF65-F5344CB8AC3E}">
        <p14:creationId xmlns:p14="http://schemas.microsoft.com/office/powerpoint/2010/main" val="37822389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HUSK:…"/>
          <p:cNvSpPr txBox="1">
            <a:spLocks noGrp="1"/>
          </p:cNvSpPr>
          <p:nvPr>
            <p:ph type="title"/>
          </p:nvPr>
        </p:nvSpPr>
        <p:spPr>
          <a:prstGeom prst="rect">
            <a:avLst/>
          </a:prstGeom>
        </p:spPr>
        <p:txBody>
          <a:bodyPr>
            <a:normAutofit fontScale="90000"/>
          </a:bodyPr>
          <a:lstStyle/>
          <a:p>
            <a:pPr defTabSz="210460">
              <a:defRPr sz="5712" b="1">
                <a:latin typeface="Helvetica Neue"/>
                <a:ea typeface="Helvetica Neue"/>
                <a:cs typeface="Helvetica Neue"/>
                <a:sym typeface="Helvetica Neue"/>
              </a:defRPr>
            </a:pPr>
            <a:r>
              <a:rPr dirty="0"/>
              <a:t>HUSK: </a:t>
            </a:r>
          </a:p>
          <a:p>
            <a:pPr defTabSz="210460">
              <a:defRPr sz="5712">
                <a:solidFill>
                  <a:srgbClr val="FF2600"/>
                </a:solidFill>
              </a:defRPr>
            </a:pPr>
            <a:r>
              <a:rPr sz="4900" b="1" dirty="0" err="1"/>
              <a:t>Underbehandling</a:t>
            </a:r>
            <a:endParaRPr sz="4900" b="1" dirty="0"/>
          </a:p>
          <a:p>
            <a:pPr defTabSz="210460">
              <a:defRPr sz="5712"/>
            </a:pPr>
            <a:r>
              <a:rPr sz="4900" dirty="0" err="1"/>
              <a:t>er</a:t>
            </a:r>
            <a:r>
              <a:rPr sz="4900" dirty="0"/>
              <a:t> et </a:t>
            </a:r>
            <a:r>
              <a:rPr sz="4900" dirty="0" err="1"/>
              <a:t>vesentlig</a:t>
            </a:r>
            <a:r>
              <a:rPr sz="4900" dirty="0"/>
              <a:t> </a:t>
            </a:r>
            <a:r>
              <a:rPr sz="4900" dirty="0" err="1"/>
              <a:t>større</a:t>
            </a:r>
            <a:r>
              <a:rPr sz="4900" dirty="0"/>
              <a:t> problem </a:t>
            </a:r>
            <a:r>
              <a:rPr sz="4900" dirty="0" err="1"/>
              <a:t>enn</a:t>
            </a:r>
            <a:endParaRPr sz="4900" dirty="0"/>
          </a:p>
          <a:p>
            <a:pPr defTabSz="210460">
              <a:defRPr sz="5712"/>
            </a:pPr>
            <a:r>
              <a:rPr sz="4900" dirty="0" err="1"/>
              <a:t>overbehandling</a:t>
            </a:r>
            <a:endParaRPr sz="4900" dirty="0"/>
          </a:p>
          <a:p>
            <a:pPr defTabSz="210460">
              <a:defRPr sz="5712"/>
            </a:pPr>
            <a:r>
              <a:rPr sz="4900" dirty="0" err="1"/>
              <a:t>når</a:t>
            </a:r>
            <a:r>
              <a:rPr sz="4900" dirty="0"/>
              <a:t> </a:t>
            </a:r>
            <a:r>
              <a:rPr sz="4900" dirty="0" err="1"/>
              <a:t>eldre</a:t>
            </a:r>
            <a:r>
              <a:rPr sz="4900" dirty="0"/>
              <a:t> har </a:t>
            </a:r>
            <a:r>
              <a:rPr sz="4900" dirty="0" err="1"/>
              <a:t>skadet</a:t>
            </a:r>
            <a:r>
              <a:rPr sz="4900" dirty="0"/>
              <a:t> </a:t>
            </a:r>
            <a:r>
              <a:rPr sz="4900" dirty="0" err="1"/>
              <a:t>seg</a:t>
            </a:r>
            <a:r>
              <a:rPr sz="4900" dirty="0" smtClean="0"/>
              <a:t>.</a:t>
            </a:r>
            <a:endParaRPr sz="4900" dirty="0"/>
          </a:p>
        </p:txBody>
      </p:sp>
      <p:sp>
        <p:nvSpPr>
          <p:cNvPr id="2" name="TekstSylinder 1"/>
          <p:cNvSpPr txBox="1"/>
          <p:nvPr/>
        </p:nvSpPr>
        <p:spPr>
          <a:xfrm>
            <a:off x="7678588" y="5754451"/>
            <a:ext cx="3456384" cy="461665"/>
          </a:xfrm>
          <a:prstGeom prst="rect">
            <a:avLst/>
          </a:prstGeom>
          <a:noFill/>
          <a:ln>
            <a:solidFill>
              <a:schemeClr val="bg2"/>
            </a:solidFill>
          </a:ln>
        </p:spPr>
        <p:txBody>
          <a:bodyPr wrap="square" rtlCol="0" anchor="ctr" anchorCtr="1">
            <a:spAutoFit/>
          </a:bodyPr>
          <a:lstStyle/>
          <a:p>
            <a:r>
              <a:rPr lang="nb-NO" dirty="0" smtClean="0"/>
              <a:t>(Brustad, 2024).</a:t>
            </a:r>
            <a:endParaRPr lang="nb-NO" dirty="0" smtClean="0"/>
          </a:p>
        </p:txBody>
      </p:sp>
    </p:spTree>
    <p:extLst>
      <p:ext uri="{BB962C8B-B14F-4D97-AF65-F5344CB8AC3E}">
        <p14:creationId xmlns:p14="http://schemas.microsoft.com/office/powerpoint/2010/main" val="3821584135"/>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Vi gleder oss til simuleringer med dette temaet i tiden frem mot jul! </a:t>
            </a:r>
            <a:r>
              <a:rPr lang="nb-NO" dirty="0" smtClean="0">
                <a:sym typeface="Wingdings" panose="05000000000000000000" pitchFamily="2" charset="2"/>
              </a:rPr>
              <a:t> </a:t>
            </a:r>
            <a:endParaRPr lang="nb-NO" dirty="0"/>
          </a:p>
        </p:txBody>
      </p:sp>
      <p:pic>
        <p:nvPicPr>
          <p:cNvPr id="4" name="Plassholder for innhol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897415"/>
            <a:ext cx="12188825" cy="3723673"/>
          </a:xfrm>
        </p:spPr>
      </p:pic>
    </p:spTree>
    <p:extLst>
      <p:ext uri="{BB962C8B-B14F-4D97-AF65-F5344CB8AC3E}">
        <p14:creationId xmlns:p14="http://schemas.microsoft.com/office/powerpoint/2010/main" val="240040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Kilder</a:t>
            </a:r>
            <a:endParaRPr lang="nb-NO" dirty="0"/>
          </a:p>
        </p:txBody>
      </p:sp>
      <p:sp>
        <p:nvSpPr>
          <p:cNvPr id="3" name="Plassholder for innhold 2"/>
          <p:cNvSpPr>
            <a:spLocks noGrp="1"/>
          </p:cNvSpPr>
          <p:nvPr>
            <p:ph idx="1"/>
          </p:nvPr>
        </p:nvSpPr>
        <p:spPr>
          <a:xfrm>
            <a:off x="914163" y="1628800"/>
            <a:ext cx="10360501" cy="4896544"/>
          </a:xfrm>
        </p:spPr>
        <p:txBody>
          <a:bodyPr>
            <a:normAutofit fontScale="70000" lnSpcReduction="20000"/>
          </a:bodyPr>
          <a:lstStyle/>
          <a:p>
            <a:r>
              <a:rPr lang="nb-NO" sz="2000" dirty="0"/>
              <a:t>Aga, R. (2020). Hva innebærer fallskade? </a:t>
            </a:r>
            <a:r>
              <a:rPr lang="nb-NO" sz="2000" i="1" dirty="0"/>
              <a:t>Sykepleien, 108(82105). </a:t>
            </a:r>
            <a:r>
              <a:rPr lang="nb-NO" sz="2000" dirty="0">
                <a:hlinkClick r:id="rId2"/>
              </a:rPr>
              <a:t>https://doi.org/10.4220/Sykepleiens.2020.82105</a:t>
            </a:r>
            <a:r>
              <a:rPr lang="nb-NO" sz="2000" dirty="0"/>
              <a:t> </a:t>
            </a:r>
            <a:endParaRPr lang="nb-NO" sz="2000" dirty="0" smtClean="0"/>
          </a:p>
          <a:p>
            <a:r>
              <a:rPr lang="nb-NO" sz="2000" dirty="0"/>
              <a:t>Brustad, G. (2020). Hva gjør vi når eldre har falt? </a:t>
            </a:r>
            <a:r>
              <a:rPr lang="nb-NO" sz="2000" i="1" dirty="0"/>
              <a:t>Sykepleien, 108(82094). </a:t>
            </a:r>
            <a:r>
              <a:rPr lang="nb-NO" sz="2000" dirty="0">
                <a:hlinkClick r:id="rId3"/>
              </a:rPr>
              <a:t>https://doi.org/10.4220/Sykepleiens.2020.82094</a:t>
            </a:r>
            <a:r>
              <a:rPr lang="nb-NO" sz="2000" dirty="0"/>
              <a:t> </a:t>
            </a:r>
            <a:endParaRPr lang="nb-NO" sz="2000" dirty="0" smtClean="0"/>
          </a:p>
          <a:p>
            <a:r>
              <a:rPr lang="nb-NO" sz="2000" dirty="0" smtClean="0"/>
              <a:t>Brustad, G. (2024). Hva gjør vi når eldre har falt? Interkommunal undervisning 4.10.24</a:t>
            </a:r>
          </a:p>
          <a:p>
            <a:pPr marL="0" indent="0">
              <a:buNone/>
            </a:pPr>
            <a:r>
              <a:rPr lang="nb-NO" sz="2000" dirty="0"/>
              <a:t>      </a:t>
            </a:r>
            <a:r>
              <a:rPr lang="nb-NO" sz="2000" dirty="0">
                <a:hlinkClick r:id="rId4"/>
              </a:rPr>
              <a:t>https://</a:t>
            </a:r>
            <a:r>
              <a:rPr lang="nb-NO" sz="2000" dirty="0" smtClean="0">
                <a:hlinkClick r:id="rId4"/>
              </a:rPr>
              <a:t>www.simulering-vt.no/undervisning</a:t>
            </a:r>
            <a:r>
              <a:rPr lang="nb-NO" sz="2000" dirty="0" smtClean="0"/>
              <a:t> </a:t>
            </a:r>
            <a:endParaRPr lang="nb-NO" sz="2000" dirty="0"/>
          </a:p>
          <a:p>
            <a:r>
              <a:rPr lang="nb-NO" sz="2000" dirty="0" err="1" smtClean="0"/>
              <a:t>Cuevas</a:t>
            </a:r>
            <a:r>
              <a:rPr lang="nb-NO" sz="2000" dirty="0" smtClean="0"/>
              <a:t>-Østrem, M. (2021). </a:t>
            </a:r>
            <a:r>
              <a:rPr lang="nb-NO" sz="2000" dirty="0" err="1" smtClean="0"/>
              <a:t>Epidemiology</a:t>
            </a:r>
            <a:r>
              <a:rPr lang="nb-NO" sz="2000" dirty="0" smtClean="0"/>
              <a:t> </a:t>
            </a:r>
            <a:r>
              <a:rPr lang="nb-NO" sz="2000" dirty="0" err="1" smtClean="0"/>
              <a:t>of</a:t>
            </a:r>
            <a:r>
              <a:rPr lang="nb-NO" sz="2000" dirty="0" smtClean="0"/>
              <a:t> </a:t>
            </a:r>
            <a:r>
              <a:rPr lang="nb-NO" sz="2000" dirty="0" err="1" smtClean="0"/>
              <a:t>geriatric</a:t>
            </a:r>
            <a:r>
              <a:rPr lang="nb-NO" sz="2000" dirty="0" smtClean="0"/>
              <a:t> </a:t>
            </a:r>
            <a:r>
              <a:rPr lang="nb-NO" sz="2000" dirty="0" err="1" smtClean="0"/>
              <a:t>patients</a:t>
            </a:r>
            <a:r>
              <a:rPr lang="nb-NO" sz="2000" dirty="0" smtClean="0"/>
              <a:t> in Norway: A </a:t>
            </a:r>
            <a:r>
              <a:rPr lang="nb-NO" sz="2000" dirty="0" err="1" smtClean="0"/>
              <a:t>nationwide</a:t>
            </a:r>
            <a:r>
              <a:rPr lang="nb-NO" sz="2000" dirty="0" smtClean="0"/>
              <a:t> </a:t>
            </a:r>
            <a:r>
              <a:rPr lang="nb-NO" sz="2000" dirty="0" err="1" smtClean="0"/>
              <a:t>analysis</a:t>
            </a:r>
            <a:r>
              <a:rPr lang="nb-NO" sz="2000" dirty="0" smtClean="0"/>
              <a:t> </a:t>
            </a:r>
            <a:r>
              <a:rPr lang="nb-NO" sz="2000" dirty="0" err="1" smtClean="0"/>
              <a:t>of</a:t>
            </a:r>
            <a:r>
              <a:rPr lang="nb-NO" sz="2000" dirty="0" smtClean="0"/>
              <a:t> Norwegian Trauma </a:t>
            </a:r>
            <a:r>
              <a:rPr lang="nb-NO" sz="2000" dirty="0" err="1" smtClean="0"/>
              <a:t>registry</a:t>
            </a:r>
            <a:r>
              <a:rPr lang="nb-NO" sz="2000" dirty="0" smtClean="0"/>
              <a:t> data, 2015-2018. A </a:t>
            </a:r>
            <a:r>
              <a:rPr lang="nb-NO" sz="2000" dirty="0" err="1" smtClean="0"/>
              <a:t>retrospective</a:t>
            </a:r>
            <a:r>
              <a:rPr lang="nb-NO" sz="2000" dirty="0" smtClean="0"/>
              <a:t> </a:t>
            </a:r>
            <a:r>
              <a:rPr lang="nb-NO" sz="2000" dirty="0" err="1" smtClean="0"/>
              <a:t>cohort</a:t>
            </a:r>
            <a:r>
              <a:rPr lang="nb-NO" sz="2000" dirty="0" smtClean="0"/>
              <a:t> </a:t>
            </a:r>
            <a:r>
              <a:rPr lang="nb-NO" sz="2000" dirty="0" err="1" smtClean="0"/>
              <a:t>study</a:t>
            </a:r>
            <a:r>
              <a:rPr lang="nb-NO" sz="2000" dirty="0" smtClean="0"/>
              <a:t>. </a:t>
            </a:r>
            <a:r>
              <a:rPr lang="nb-NO" sz="2000" i="1" dirty="0" smtClean="0"/>
              <a:t>NKT Traume. </a:t>
            </a:r>
            <a:r>
              <a:rPr lang="nb-NO" sz="2000" dirty="0" smtClean="0">
                <a:hlinkClick r:id="rId5"/>
              </a:rPr>
              <a:t>https</a:t>
            </a:r>
            <a:r>
              <a:rPr lang="nb-NO" sz="2000" dirty="0">
                <a:hlinkClick r:id="rId5"/>
              </a:rPr>
              <a:t>://nkt-traume.no/2021/01/ny-forskning-om-eldre-traumepasienter-der-nasjonalt-traumeregister-og-nkt-traume-medvirker</a:t>
            </a:r>
            <a:r>
              <a:rPr lang="nb-NO" sz="2000" dirty="0" smtClean="0">
                <a:hlinkClick r:id="rId5"/>
              </a:rPr>
              <a:t>/</a:t>
            </a:r>
            <a:r>
              <a:rPr lang="nb-NO" sz="2000" dirty="0" smtClean="0"/>
              <a:t> </a:t>
            </a:r>
          </a:p>
          <a:p>
            <a:r>
              <a:rPr lang="nb-NO" sz="2000" dirty="0" smtClean="0"/>
              <a:t>Hall, A. &amp; Rasmussen, J. (2022). </a:t>
            </a:r>
            <a:r>
              <a:rPr lang="nb-NO" sz="2000" dirty="0" err="1" smtClean="0"/>
              <a:t>Silverteam</a:t>
            </a:r>
            <a:r>
              <a:rPr lang="nb-NO" sz="2000" dirty="0" smtClean="0"/>
              <a:t> – tidlig prioritering og seleksjon av en </a:t>
            </a:r>
            <a:r>
              <a:rPr lang="nb-NO" sz="2000" dirty="0" err="1" smtClean="0"/>
              <a:t>ortogeriatriske</a:t>
            </a:r>
            <a:r>
              <a:rPr lang="nb-NO" sz="2000" dirty="0" smtClean="0"/>
              <a:t> pasient. </a:t>
            </a:r>
            <a:r>
              <a:rPr lang="nb-NO" sz="2000" i="1" dirty="0" smtClean="0"/>
              <a:t>Indremedisineren 04(04</a:t>
            </a:r>
            <a:r>
              <a:rPr lang="nb-NO" sz="2000" i="1" dirty="0"/>
              <a:t>). </a:t>
            </a:r>
            <a:r>
              <a:rPr lang="nb-NO" sz="2000" dirty="0">
                <a:hlinkClick r:id="rId6"/>
              </a:rPr>
              <a:t>https://indremedisineren.no/2022/01/silverteam-tidlig-prioritering-og-seleksjon-av-den-ortogeriatriske-pasient</a:t>
            </a:r>
            <a:r>
              <a:rPr lang="nb-NO" sz="2000" dirty="0" smtClean="0">
                <a:hlinkClick r:id="rId6"/>
              </a:rPr>
              <a:t>/</a:t>
            </a:r>
            <a:r>
              <a:rPr lang="nb-NO" sz="2000" dirty="0" smtClean="0"/>
              <a:t> </a:t>
            </a:r>
          </a:p>
          <a:p>
            <a:r>
              <a:rPr lang="nb-NO" sz="2000" dirty="0"/>
              <a:t>Hofstad, E. (2024). Her er akuttgeriatriens ti bud. </a:t>
            </a:r>
            <a:r>
              <a:rPr lang="nb-NO" sz="2000" i="1" dirty="0"/>
              <a:t>Sykepleien</a:t>
            </a:r>
            <a:r>
              <a:rPr lang="nb-NO" sz="2000" dirty="0"/>
              <a:t>. </a:t>
            </a:r>
            <a:r>
              <a:rPr lang="nb-NO" sz="2000" dirty="0">
                <a:hlinkClick r:id="rId7"/>
              </a:rPr>
              <a:t>https://sykepleien.no/2018/11/her-er-akuttgeriatriens-ti-bud</a:t>
            </a:r>
            <a:r>
              <a:rPr lang="nb-NO" sz="2000" dirty="0"/>
              <a:t> </a:t>
            </a:r>
          </a:p>
          <a:p>
            <a:r>
              <a:rPr lang="nb-NO" sz="2000" dirty="0" smtClean="0"/>
              <a:t>Oftedal, L. (2024). Den eldre skadde pasienten blir ofte </a:t>
            </a:r>
            <a:r>
              <a:rPr lang="nb-NO" sz="2000" dirty="0" err="1" smtClean="0"/>
              <a:t>undertriagert</a:t>
            </a:r>
            <a:r>
              <a:rPr lang="nb-NO" sz="2000" dirty="0" smtClean="0"/>
              <a:t>. </a:t>
            </a:r>
            <a:r>
              <a:rPr lang="nb-NO" sz="2000" i="1" dirty="0"/>
              <a:t>Ambulanseforum. </a:t>
            </a:r>
            <a:r>
              <a:rPr lang="nb-NO" sz="2000" dirty="0">
                <a:hlinkClick r:id="rId8"/>
              </a:rPr>
              <a:t>https://</a:t>
            </a:r>
            <a:r>
              <a:rPr lang="nb-NO" sz="2000" dirty="0" smtClean="0">
                <a:hlinkClick r:id="rId8"/>
              </a:rPr>
              <a:t>www.ambulanseforum.no/konferanse/den-eldre-skadde-pasienten-blir-ofte-undertriagert/156552</a:t>
            </a:r>
            <a:r>
              <a:rPr lang="nb-NO" sz="2000" dirty="0" smtClean="0"/>
              <a:t> </a:t>
            </a:r>
          </a:p>
          <a:p>
            <a:r>
              <a:rPr lang="nb-NO" sz="2000" dirty="0" smtClean="0"/>
              <a:t>Traumekriterier (2024). Metodebok </a:t>
            </a:r>
            <a:r>
              <a:rPr lang="nb-NO" sz="2000" dirty="0"/>
              <a:t>for </a:t>
            </a:r>
            <a:r>
              <a:rPr lang="nb-NO" sz="2000" dirty="0" smtClean="0"/>
              <a:t>helseforetakene. </a:t>
            </a:r>
            <a:r>
              <a:rPr lang="nb-NO" sz="2000" dirty="0">
                <a:hlinkClick r:id="rId9"/>
              </a:rPr>
              <a:t>https://</a:t>
            </a:r>
            <a:r>
              <a:rPr lang="nb-NO" sz="2000" dirty="0" smtClean="0">
                <a:hlinkClick r:id="rId9"/>
              </a:rPr>
              <a:t>metodebok.no/index.php?action=topic&amp;item=GuMEkLEq</a:t>
            </a:r>
            <a:r>
              <a:rPr lang="nb-NO" sz="2000" dirty="0" smtClean="0"/>
              <a:t> </a:t>
            </a:r>
          </a:p>
          <a:p>
            <a:r>
              <a:rPr lang="nb-NO" sz="2000" dirty="0" smtClean="0"/>
              <a:t>Legevakthåndboken </a:t>
            </a:r>
            <a:r>
              <a:rPr lang="nb-NO" sz="2000" dirty="0"/>
              <a:t>(2024). ABCDE primær- og </a:t>
            </a:r>
            <a:r>
              <a:rPr lang="nb-NO" sz="2000" dirty="0" err="1" smtClean="0"/>
              <a:t>sekundærundersøkelen</a:t>
            </a:r>
            <a:r>
              <a:rPr lang="nb-NO" sz="2000" dirty="0" smtClean="0"/>
              <a:t>. </a:t>
            </a:r>
            <a:r>
              <a:rPr lang="nb-NO" sz="1600" dirty="0" smtClean="0">
                <a:hlinkClick r:id="rId10"/>
              </a:rPr>
              <a:t>https</a:t>
            </a:r>
            <a:r>
              <a:rPr lang="nb-NO" sz="1600" dirty="0">
                <a:hlinkClick r:id="rId10"/>
              </a:rPr>
              <a:t>://</a:t>
            </a:r>
            <a:r>
              <a:rPr lang="nb-NO" sz="1600" dirty="0" smtClean="0">
                <a:hlinkClick r:id="rId10"/>
              </a:rPr>
              <a:t>lvh.no/naar_det_haster/hardt_skadet_person/primaerundersoekelse_og_behandling</a:t>
            </a:r>
            <a:r>
              <a:rPr lang="nb-NO" sz="1600" dirty="0" smtClean="0"/>
              <a:t> </a:t>
            </a:r>
            <a:endParaRPr lang="nb-NO" sz="1600" dirty="0"/>
          </a:p>
        </p:txBody>
      </p:sp>
    </p:spTree>
    <p:extLst>
      <p:ext uri="{BB962C8B-B14F-4D97-AF65-F5344CB8AC3E}">
        <p14:creationId xmlns:p14="http://schemas.microsoft.com/office/powerpoint/2010/main" val="81434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esignmal i liggende utforming i karmosinrød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ln w="1905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Office_9533790_TF03460512_TF03460512" id="{E3EC0D18-B172-4453-BAEA-31802377C083}" vid="{D7FA6B9E-D717-4BCD-8DC8-EE6E6E9F215A}"/>
    </a:ext>
  </a:extLst>
</a:theme>
</file>

<file path=ppt/theme/theme2.xml><?xml version="1.0" encoding="utf-8"?>
<a:theme xmlns:a="http://schemas.openxmlformats.org/drawingml/2006/main" name="Office-tema">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Lysbilder i liggende utforming i karmosinrødt</Template>
  <TotalTime>6189</TotalTime>
  <Words>3497</Words>
  <Application>Microsoft Office PowerPoint</Application>
  <PresentationFormat>Egendefinert</PresentationFormat>
  <Paragraphs>296</Paragraphs>
  <Slides>35</Slides>
  <Notes>18</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35</vt:i4>
      </vt:variant>
    </vt:vector>
  </HeadingPairs>
  <TitlesOfParts>
    <vt:vector size="43" baseType="lpstr">
      <vt:lpstr>Arial</vt:lpstr>
      <vt:lpstr>Avenir Next Demi Bold</vt:lpstr>
      <vt:lpstr>Brandon Text</vt:lpstr>
      <vt:lpstr>Cambria</vt:lpstr>
      <vt:lpstr>Century Gothic</vt:lpstr>
      <vt:lpstr>Helvetica Neue</vt:lpstr>
      <vt:lpstr>Wingdings</vt:lpstr>
      <vt:lpstr>Designmal i liggende utforming i karmosinrødt</vt:lpstr>
      <vt:lpstr>Interkommunal undervisning</vt:lpstr>
      <vt:lpstr>Agenda</vt:lpstr>
      <vt:lpstr>Gjennomgang nettside</vt:lpstr>
      <vt:lpstr>Årshjul</vt:lpstr>
      <vt:lpstr>PowerPoint-presentasjon</vt:lpstr>
      <vt:lpstr>Hvorfor dette fokusområdet? </vt:lpstr>
      <vt:lpstr>Skader på sykehus </vt:lpstr>
      <vt:lpstr>Død etter ulykke </vt:lpstr>
      <vt:lpstr>Skademekanismer hos eldre</vt:lpstr>
      <vt:lpstr>Fall  er ikke en normaltilstand, men en unntakstilstand.  Fall  er ofte en del av bildet når eldre trenger akutt helsehjelp.  Fall kan føre til alvorlige skader (oftere enn man tror) og får store konsekvenser for eldre.  (Brustad, 2024)</vt:lpstr>
      <vt:lpstr>Bakenforliggende årsaker til fall</vt:lpstr>
      <vt:lpstr>Årsaker til fall</vt:lpstr>
      <vt:lpstr>Vanligste skader hos eldre og skrøpelige</vt:lpstr>
      <vt:lpstr>Risikofaktorer – større skadeomfang enn først antatt</vt:lpstr>
      <vt:lpstr>hodeskade   </vt:lpstr>
      <vt:lpstr>Hodeskader</vt:lpstr>
      <vt:lpstr>Kvinne  i 70-årene:</vt:lpstr>
      <vt:lpstr>Traumekriterier</vt:lpstr>
      <vt:lpstr>Kriterier for å mistenke alvorlig skade = skal vurderes ved enhver form for skade.</vt:lpstr>
      <vt:lpstr>Kriterier for å mistenke alvorlig skade</vt:lpstr>
      <vt:lpstr>Kriterier for å mistenke alvorlig skade</vt:lpstr>
      <vt:lpstr>Kriterier for å mistenke alvorlig skade</vt:lpstr>
      <vt:lpstr>ABCDE gjennomgang</vt:lpstr>
      <vt:lpstr>Kvinne  i 80-årene:</vt:lpstr>
      <vt:lpstr>Primærundersøkelsen</vt:lpstr>
      <vt:lpstr>primærundersøkelsen</vt:lpstr>
      <vt:lpstr>Varsling og videreformidling av informasjon</vt:lpstr>
      <vt:lpstr>k</vt:lpstr>
      <vt:lpstr>Varsling og videreformidling av informasjon</vt:lpstr>
      <vt:lpstr>Hvilke endringer kunne denne rapporten utgjort for Gudrun? </vt:lpstr>
      <vt:lpstr>100 åring</vt:lpstr>
      <vt:lpstr>Diagnostisk avklaring  – å legge en god plan</vt:lpstr>
      <vt:lpstr>HUSK:  Underbehandling er et vesentlig større problem enn overbehandling når eldre har skadet seg.</vt:lpstr>
      <vt:lpstr>Vi gleder oss til simuleringer med dette temaet i tiden frem mot jul!  </vt:lpstr>
      <vt:lpstr>Kilder</vt:lpstr>
    </vt:vector>
  </TitlesOfParts>
  <Company>Seljord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Fasilitatorsamling</dc:title>
  <dc:creator>Marianne Tråer</dc:creator>
  <cp:lastModifiedBy>Marianne Tråer</cp:lastModifiedBy>
  <cp:revision>151</cp:revision>
  <dcterms:created xsi:type="dcterms:W3CDTF">2024-09-09T11:46:44Z</dcterms:created>
  <dcterms:modified xsi:type="dcterms:W3CDTF">2024-10-21T20:56:28Z</dcterms:modified>
</cp:coreProperties>
</file>