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1" r:id="rId1"/>
  </p:sldMasterIdLst>
  <p:notesMasterIdLst>
    <p:notesMasterId r:id="rId28"/>
  </p:notesMasterIdLst>
  <p:sldIdLst>
    <p:sldId id="256" r:id="rId2"/>
    <p:sldId id="257" r:id="rId3"/>
    <p:sldId id="291" r:id="rId4"/>
    <p:sldId id="261" r:id="rId5"/>
    <p:sldId id="262" r:id="rId6"/>
    <p:sldId id="263" r:id="rId7"/>
    <p:sldId id="264" r:id="rId8"/>
    <p:sldId id="265" r:id="rId9"/>
    <p:sldId id="266" r:id="rId10"/>
    <p:sldId id="293" r:id="rId11"/>
    <p:sldId id="269" r:id="rId12"/>
    <p:sldId id="295" r:id="rId13"/>
    <p:sldId id="296" r:id="rId14"/>
    <p:sldId id="298" r:id="rId15"/>
    <p:sldId id="299" r:id="rId16"/>
    <p:sldId id="300" r:id="rId17"/>
    <p:sldId id="301" r:id="rId18"/>
    <p:sldId id="273" r:id="rId19"/>
    <p:sldId id="275" r:id="rId20"/>
    <p:sldId id="276" r:id="rId21"/>
    <p:sldId id="284" r:id="rId22"/>
    <p:sldId id="288" r:id="rId23"/>
    <p:sldId id="302" r:id="rId24"/>
    <p:sldId id="303" r:id="rId25"/>
    <p:sldId id="304" r:id="rId26"/>
    <p:sldId id="29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5730" autoAdjust="0"/>
  </p:normalViewPr>
  <p:slideViewPr>
    <p:cSldViewPr snapToGrid="0">
      <p:cViewPr varScale="1">
        <p:scale>
          <a:sx n="55" d="100"/>
          <a:sy n="55" d="100"/>
        </p:scale>
        <p:origin x="13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4EFD32-7830-426D-8A9B-6AD83A001D6A}" type="datetimeFigureOut">
              <a:rPr lang="nb-NO" smtClean="0"/>
              <a:t>10.04.2024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4E240E-12EE-4786-9D28-4518F0E62813}" type="slidenum">
              <a:rPr lang="nb-NO" smtClean="0"/>
              <a:t>‹#›</a:t>
            </a:fld>
            <a:endParaRPr lang="nb-NO"/>
          </a:p>
        </p:txBody>
      </p:sp>
    </p:spTree>
    <p:extLst>
      <p:ext uri="{BB962C8B-B14F-4D97-AF65-F5344CB8AC3E}">
        <p14:creationId xmlns:p14="http://schemas.microsoft.com/office/powerpoint/2010/main" val="139283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Sepsis,</a:t>
            </a:r>
          </a:p>
          <a:p>
            <a:r>
              <a:rPr lang="nb-NO" dirty="0" smtClean="0"/>
              <a:t>Et</a:t>
            </a:r>
            <a:r>
              <a:rPr lang="nb-NO" baseline="0" dirty="0" smtClean="0"/>
              <a:t> av de aller viktigste temaene i medisinen fordi </a:t>
            </a:r>
            <a:r>
              <a:rPr lang="nb-NO" baseline="0" dirty="0" err="1" smtClean="0"/>
              <a:t>dødligheten</a:t>
            </a:r>
            <a:r>
              <a:rPr lang="nb-NO" baseline="0" dirty="0" smtClean="0"/>
              <a:t> er så høy og symptomene kan være så uklare.</a:t>
            </a:r>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1</a:t>
            </a:fld>
            <a:endParaRPr lang="nb-NO"/>
          </a:p>
        </p:txBody>
      </p:sp>
    </p:spTree>
    <p:extLst>
      <p:ext uri="{BB962C8B-B14F-4D97-AF65-F5344CB8AC3E}">
        <p14:creationId xmlns:p14="http://schemas.microsoft.com/office/powerpoint/2010/main" val="292162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Vi skal først se på</a:t>
            </a:r>
            <a:r>
              <a:rPr lang="nb-NO" baseline="0" dirty="0" smtClean="0"/>
              <a:t> en dramatisk historie fra virkeligheten om en ung mann som fikk sepsis.</a:t>
            </a:r>
          </a:p>
          <a:p>
            <a:r>
              <a:rPr lang="nb-NO" baseline="0" dirty="0" smtClean="0"/>
              <a:t>Dette er en helsetilsynssak fra 2014, der en ung mann ble henvist til akuttmottaket etter 4 dagers sykehistorie med redusert AT, feber, kvalme og diaré.</a:t>
            </a:r>
          </a:p>
          <a:p>
            <a:r>
              <a:rPr lang="nb-NO" baseline="0" dirty="0" smtClean="0"/>
              <a:t>Sykepleier i mottak tok målinger 5 min etter at han kom inn i mottak.</a:t>
            </a:r>
          </a:p>
        </p:txBody>
      </p:sp>
      <p:sp>
        <p:nvSpPr>
          <p:cNvPr id="4" name="Plassholder for lysbildenummer 3"/>
          <p:cNvSpPr>
            <a:spLocks noGrp="1"/>
          </p:cNvSpPr>
          <p:nvPr>
            <p:ph type="sldNum" sz="quarter" idx="10"/>
          </p:nvPr>
        </p:nvSpPr>
        <p:spPr/>
        <p:txBody>
          <a:bodyPr/>
          <a:lstStyle/>
          <a:p>
            <a:fld id="{7E4E240E-12EE-4786-9D28-4518F0E62813}" type="slidenum">
              <a:rPr lang="nb-NO" smtClean="0"/>
              <a:t>2</a:t>
            </a:fld>
            <a:endParaRPr lang="nb-NO"/>
          </a:p>
        </p:txBody>
      </p:sp>
    </p:spTree>
    <p:extLst>
      <p:ext uri="{BB962C8B-B14F-4D97-AF65-F5344CB8AC3E}">
        <p14:creationId xmlns:p14="http://schemas.microsoft.com/office/powerpoint/2010/main" val="3995326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Vitale målinger kan være vanskelig å tolke, men her vil mange av dere se raskt at dette er en pasient som er alvorlig syk. Det så også sykepleier i mottak.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Pasienten ble </a:t>
            </a:r>
            <a:r>
              <a:rPr lang="nb-NO" baseline="0" dirty="0" err="1" smtClean="0"/>
              <a:t>triagert</a:t>
            </a:r>
            <a:r>
              <a:rPr lang="nb-NO" baseline="0" dirty="0" smtClean="0"/>
              <a:t> med rød respons, som i akuttmottak betyr at pasienten skal få legetilsyn umiddelbart.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Sykepleieren i akuttmottak rekvirerte blodprøver, gav pasienten </a:t>
            </a:r>
            <a:r>
              <a:rPr lang="nb-NO" baseline="0" dirty="0" err="1" smtClean="0"/>
              <a:t>i.v</a:t>
            </a:r>
            <a:r>
              <a:rPr lang="nb-NO" baseline="0" dirty="0" smtClean="0"/>
              <a:t> væske og oksygentilskudd på nesekateter, som er flotte og riktige tiltak.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Så venter vi bare på legen, men av en eller annen grunn tar det tid.</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Det er først etter 30 min at </a:t>
            </a:r>
            <a:r>
              <a:rPr lang="nb-NO" baseline="0" dirty="0" err="1" smtClean="0"/>
              <a:t>forvakten</a:t>
            </a:r>
            <a:r>
              <a:rPr lang="nb-NO" baseline="0" dirty="0" smtClean="0"/>
              <a:t> kommer inn til pasienten.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3</a:t>
            </a:fld>
            <a:endParaRPr lang="nb-NO"/>
          </a:p>
        </p:txBody>
      </p:sp>
    </p:spTree>
    <p:extLst>
      <p:ext uri="{BB962C8B-B14F-4D97-AF65-F5344CB8AC3E}">
        <p14:creationId xmlns:p14="http://schemas.microsoft.com/office/powerpoint/2010/main" val="1122139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Når legen kommer</a:t>
            </a:r>
            <a:r>
              <a:rPr lang="nb-NO" baseline="0" dirty="0" smtClean="0"/>
              <a:t> blir det tatt en blodgass som bekrefter at oksygenmetningen er kritisk lav, til tross for oksygen på nesa.</a:t>
            </a:r>
          </a:p>
          <a:p>
            <a:r>
              <a:rPr lang="nb-NO" baseline="0" dirty="0" smtClean="0"/>
              <a:t>Laktat/melkesyre er også høy.</a:t>
            </a:r>
          </a:p>
          <a:p>
            <a:r>
              <a:rPr lang="nb-NO" baseline="0" dirty="0" smtClean="0"/>
              <a:t>I tillegg viser blodprøvene tydelige tegn til infeksjon, samt påvirket lever- og nyrefunksjon.</a:t>
            </a:r>
          </a:p>
          <a:p>
            <a:r>
              <a:rPr lang="nb-NO" baseline="0" dirty="0" smtClean="0"/>
              <a:t>Alt dette er mye av det vi forventer ved en </a:t>
            </a:r>
            <a:r>
              <a:rPr lang="nb-NO" baseline="0" dirty="0" err="1" smtClean="0"/>
              <a:t>langtkommen</a:t>
            </a:r>
            <a:r>
              <a:rPr lang="nb-NO" baseline="0" dirty="0" smtClean="0"/>
              <a:t> sepsis.</a:t>
            </a:r>
          </a:p>
          <a:p>
            <a:r>
              <a:rPr lang="nb-NO" baseline="0" dirty="0" smtClean="0"/>
              <a:t>Litt senere blir det tatt et </a:t>
            </a:r>
            <a:r>
              <a:rPr lang="nb-NO" baseline="0" dirty="0" err="1" smtClean="0"/>
              <a:t>røntgenblide</a:t>
            </a:r>
            <a:r>
              <a:rPr lang="nb-NO" baseline="0" dirty="0" smtClean="0"/>
              <a:t> som viser tegn forenelig med lungebetennelse.</a:t>
            </a:r>
          </a:p>
          <a:p>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4</a:t>
            </a:fld>
            <a:endParaRPr lang="nb-NO"/>
          </a:p>
        </p:txBody>
      </p:sp>
    </p:spTree>
    <p:extLst>
      <p:ext uri="{BB962C8B-B14F-4D97-AF65-F5344CB8AC3E}">
        <p14:creationId xmlns:p14="http://schemas.microsoft.com/office/powerpoint/2010/main" val="598383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Fra akuttmottak oppstår det en diskusjon om denne pasienten faktisk ER en intensivpasient i det hele tatt.</a:t>
            </a:r>
          </a:p>
          <a:p>
            <a:r>
              <a:rPr lang="nb-NO" baseline="0" dirty="0" smtClean="0"/>
              <a:t>Og mens pasienten ennå ligger i mottak blir den </a:t>
            </a:r>
            <a:r>
              <a:rPr lang="nb-NO" baseline="0" dirty="0" err="1" smtClean="0"/>
              <a:t>livreddene</a:t>
            </a:r>
            <a:r>
              <a:rPr lang="nb-NO" baseline="0" dirty="0" smtClean="0"/>
              <a:t> behandlingen, </a:t>
            </a:r>
            <a:r>
              <a:rPr lang="nb-NO" baseline="0" dirty="0" err="1" smtClean="0"/>
              <a:t>antibotika</a:t>
            </a:r>
            <a:r>
              <a:rPr lang="nb-NO" baseline="0" dirty="0" smtClean="0"/>
              <a:t>, skrevet opp på medisinarket, men av en eller annen grunn blir den ikke gitt til pasienten i akuttmottaket. Først når pasienten kommer på sengepost tre timer senere, igangsettes antibiotikabehandlingen. På dette tidspunktet er han allerede betydelig verre.</a:t>
            </a:r>
          </a:p>
          <a:p>
            <a:r>
              <a:rPr lang="nb-NO" baseline="0" dirty="0" smtClean="0"/>
              <a:t>Den unge mannen dør to timer senere, 7 timer etter at han kom inn på sykehus.</a:t>
            </a:r>
          </a:p>
          <a:p>
            <a:r>
              <a:rPr lang="nb-NO" baseline="0" dirty="0" smtClean="0"/>
              <a:t>Obduksjonen viste at han hadde hatt en </a:t>
            </a:r>
            <a:r>
              <a:rPr lang="nb-NO" baseline="0" dirty="0" err="1" smtClean="0"/>
              <a:t>pneumokokksepsis</a:t>
            </a:r>
            <a:r>
              <a:rPr lang="nb-NO" baseline="0" dirty="0" smtClean="0"/>
              <a:t>, altså sepsis med utgangspunkt i en lungebetennelse.</a:t>
            </a:r>
          </a:p>
          <a:p>
            <a:r>
              <a:rPr lang="nb-NO" baseline="0" dirty="0" smtClean="0"/>
              <a:t>Dette er jo en utrolig trist historie, for sånt som dette bør ikke skje.</a:t>
            </a:r>
          </a:p>
          <a:p>
            <a:r>
              <a:rPr lang="nb-NO" baseline="0" dirty="0" smtClean="0"/>
              <a:t>Det er derfor det er så viktig at vi som jobber i helsevesenet er gode til å forstå, fange opp og behandle akkurat disse pasientene.</a:t>
            </a:r>
          </a:p>
          <a:p>
            <a:r>
              <a:rPr lang="nb-NO" baseline="0" dirty="0" smtClean="0"/>
              <a:t>Og selv om denne tilsynssaken er fra et sykehus, er den illustrerende for oss i primærhelsetjenesten også, for når det gjelder sepsismistanke er det om å gjøre at denne blir formulert så tidlig som mulig i forløpet. For tenk om spørsmålet om sepsis allerede ble løftet av helsesekretæren eller sykepleieren som tok imot denne mannen på legesenteret, eller av legen som henviste ham videre til akuttmottak.</a:t>
            </a:r>
          </a:p>
        </p:txBody>
      </p:sp>
      <p:sp>
        <p:nvSpPr>
          <p:cNvPr id="4" name="Plassholder for lysbildenummer 3"/>
          <p:cNvSpPr>
            <a:spLocks noGrp="1"/>
          </p:cNvSpPr>
          <p:nvPr>
            <p:ph type="sldNum" sz="quarter" idx="10"/>
          </p:nvPr>
        </p:nvSpPr>
        <p:spPr/>
        <p:txBody>
          <a:bodyPr/>
          <a:lstStyle/>
          <a:p>
            <a:fld id="{7E4E240E-12EE-4786-9D28-4518F0E62813}" type="slidenum">
              <a:rPr lang="nb-NO" smtClean="0"/>
              <a:t>5</a:t>
            </a:fld>
            <a:endParaRPr lang="nb-NO"/>
          </a:p>
        </p:txBody>
      </p:sp>
    </p:spTree>
    <p:extLst>
      <p:ext uri="{BB962C8B-B14F-4D97-AF65-F5344CB8AC3E}">
        <p14:creationId xmlns:p14="http://schemas.microsoft.com/office/powerpoint/2010/main" val="253528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Et av de aller viktigste tiltakene,</a:t>
            </a:r>
            <a:r>
              <a:rPr lang="nb-NO" baseline="0" dirty="0" smtClean="0"/>
              <a:t> er jo å stille sepsis-diagnosen tidligere, sånn at riktig behandling kan komme i gang.</a:t>
            </a:r>
          </a:p>
          <a:p>
            <a:r>
              <a:rPr lang="nb-NO" baseline="0" dirty="0" smtClean="0"/>
              <a:t>Den beste måten å stille diagnosen på i dag, er </a:t>
            </a:r>
            <a:r>
              <a:rPr lang="nb-NO" baseline="0" dirty="0" err="1" smtClean="0"/>
              <a:t>vha</a:t>
            </a:r>
            <a:r>
              <a:rPr lang="nb-NO" baseline="0" dirty="0" smtClean="0"/>
              <a:t> et skåringsverktøy som heter NEWS, og det skal Marianne gå ordentlig inn på litt senere.</a:t>
            </a:r>
          </a:p>
          <a:p>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6</a:t>
            </a:fld>
            <a:endParaRPr lang="nb-NO"/>
          </a:p>
        </p:txBody>
      </p:sp>
    </p:spTree>
    <p:extLst>
      <p:ext uri="{BB962C8B-B14F-4D97-AF65-F5344CB8AC3E}">
        <p14:creationId xmlns:p14="http://schemas.microsoft.com/office/powerpoint/2010/main" val="2768731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Nå skal vi dykke dypere ned i hvordan</a:t>
            </a:r>
            <a:r>
              <a:rPr lang="nb-NO" baseline="0" dirty="0" smtClean="0"/>
              <a:t> en lungebetennelse – men egentlig en hvilken som helst slags infeksjon – kan få så katastrofale følger med multiorgansvikt og død, OG hvordan immunsystemet, som vanligvis hjelper oss med infeksjoner, overdriver og kommer helt ut av kontroll, i stedet for å sette inn mer adekvate tiltak.</a:t>
            </a:r>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7</a:t>
            </a:fld>
            <a:endParaRPr lang="nb-NO"/>
          </a:p>
        </p:txBody>
      </p:sp>
    </p:spTree>
    <p:extLst>
      <p:ext uri="{BB962C8B-B14F-4D97-AF65-F5344CB8AC3E}">
        <p14:creationId xmlns:p14="http://schemas.microsoft.com/office/powerpoint/2010/main" val="3049561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Først må vi</a:t>
            </a:r>
            <a:r>
              <a:rPr lang="nb-NO" baseline="0" dirty="0" smtClean="0"/>
              <a:t> ta en kikk på selve diagnosen. Sepsis må jo betraktes som et syndrom, ikke som en enhetlig sykdom. </a:t>
            </a:r>
          </a:p>
          <a:p>
            <a:r>
              <a:rPr lang="nb-NO" baseline="0" dirty="0" smtClean="0"/>
              <a:t>Som grunnlag for diagnosen er det, veldig forenklet, to hovedmomenter man må vurdere.</a:t>
            </a:r>
          </a:p>
          <a:p>
            <a:r>
              <a:rPr lang="nb-NO" baseline="0" dirty="0" smtClean="0"/>
              <a:t>For det første, må det enten være en påvist eller mistenkt infeksjon.</a:t>
            </a:r>
          </a:p>
          <a:p>
            <a:r>
              <a:rPr lang="nb-NO" baseline="0" dirty="0" smtClean="0"/>
              <a:t>For det andre må pasienten innfri et sett med kliniske kriterier.</a:t>
            </a:r>
          </a:p>
          <a:p>
            <a:r>
              <a:rPr lang="nb-NO" baseline="0" dirty="0" smtClean="0"/>
              <a:t>Dette sier jo veldig lite om hva sepsis faktisk </a:t>
            </a:r>
            <a:r>
              <a:rPr lang="nb-NO" baseline="0" dirty="0" err="1" smtClean="0"/>
              <a:t>ér</a:t>
            </a:r>
            <a:r>
              <a:rPr lang="nb-NO" baseline="0" dirty="0" smtClean="0"/>
              <a:t>, og den beste definisjonen vi har i dag, er at:</a:t>
            </a:r>
          </a:p>
          <a:p>
            <a:r>
              <a:rPr lang="nb-NO" baseline="0" dirty="0" smtClean="0"/>
              <a:t>Sepsis er en livstruende organsvikt forårsaket av immunforsvarets overdrevne respons på en infeksjon.</a:t>
            </a:r>
          </a:p>
          <a:p>
            <a:r>
              <a:rPr lang="nb-NO" baseline="0" dirty="0" smtClean="0"/>
              <a:t>Og når man dveler ved den setningen, ser man at det er ikke mikrobene og infeksjonen i seg selv som er hovedproblemet, men også at immunforsvaret, som egentlig har i oppgave å forsvare oss mot, og eliminere mikrober og infeksjon, er bidragsytende til den livstruende tilstanden.</a:t>
            </a:r>
          </a:p>
        </p:txBody>
      </p:sp>
      <p:sp>
        <p:nvSpPr>
          <p:cNvPr id="4" name="Plassholder for lysbildenummer 3"/>
          <p:cNvSpPr>
            <a:spLocks noGrp="1"/>
          </p:cNvSpPr>
          <p:nvPr>
            <p:ph type="sldNum" sz="quarter" idx="10"/>
          </p:nvPr>
        </p:nvSpPr>
        <p:spPr/>
        <p:txBody>
          <a:bodyPr/>
          <a:lstStyle/>
          <a:p>
            <a:fld id="{7E4E240E-12EE-4786-9D28-4518F0E62813}" type="slidenum">
              <a:rPr lang="nb-NO" smtClean="0"/>
              <a:t>8</a:t>
            </a:fld>
            <a:endParaRPr lang="nb-NO"/>
          </a:p>
        </p:txBody>
      </p:sp>
    </p:spTree>
    <p:extLst>
      <p:ext uri="{BB962C8B-B14F-4D97-AF65-F5344CB8AC3E}">
        <p14:creationId xmlns:p14="http://schemas.microsoft.com/office/powerpoint/2010/main" val="224444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Vi går over til den spennende patofysiologien ved sepsis, som kan hjelpe oss å forstå og anvende kunnskap om</a:t>
            </a:r>
            <a:r>
              <a:rPr lang="nb-NO" baseline="0" dirty="0" smtClean="0"/>
              <a:t> sepsis i praksis</a:t>
            </a:r>
            <a:r>
              <a:rPr lang="nb-NO" dirty="0" smtClean="0"/>
              <a:t>.</a:t>
            </a:r>
          </a:p>
          <a:p>
            <a:r>
              <a:rPr lang="nb-NO" dirty="0" smtClean="0"/>
              <a:t>Mikrober kan være skumle</a:t>
            </a:r>
            <a:r>
              <a:rPr lang="nb-NO" baseline="0" dirty="0" smtClean="0"/>
              <a:t> nok i seg selv, men i de aller fleste tilfeller vil mikrober bli eliminert av immunforsvaret vårt med en effektiv og tilpasset respons.</a:t>
            </a:r>
          </a:p>
        </p:txBody>
      </p:sp>
      <p:sp>
        <p:nvSpPr>
          <p:cNvPr id="4" name="Plassholder for lysbildenummer 3"/>
          <p:cNvSpPr>
            <a:spLocks noGrp="1"/>
          </p:cNvSpPr>
          <p:nvPr>
            <p:ph type="sldNum" sz="quarter" idx="10"/>
          </p:nvPr>
        </p:nvSpPr>
        <p:spPr/>
        <p:txBody>
          <a:bodyPr/>
          <a:lstStyle/>
          <a:p>
            <a:fld id="{7E4E240E-12EE-4786-9D28-4518F0E62813}" type="slidenum">
              <a:rPr lang="nb-NO" smtClean="0"/>
              <a:t>9</a:t>
            </a:fld>
            <a:endParaRPr lang="nb-NO"/>
          </a:p>
        </p:txBody>
      </p:sp>
    </p:spTree>
    <p:extLst>
      <p:ext uri="{BB962C8B-B14F-4D97-AF65-F5344CB8AC3E}">
        <p14:creationId xmlns:p14="http://schemas.microsoft.com/office/powerpoint/2010/main" val="3693666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Ved sepsis, reagerer immunforsvaret, av en eller annen grunn, alt for kraftig. I stedet for å eliminere trusselen med et koordinert og balansert angrep, iverksettes en immunologisk «atomkrig» med lite hensyn til kroppens egne celler og funksjoner.</a:t>
            </a:r>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10</a:t>
            </a:fld>
            <a:endParaRPr lang="nb-NO"/>
          </a:p>
        </p:txBody>
      </p:sp>
    </p:spTree>
    <p:extLst>
      <p:ext uri="{BB962C8B-B14F-4D97-AF65-F5344CB8AC3E}">
        <p14:creationId xmlns:p14="http://schemas.microsoft.com/office/powerpoint/2010/main" val="2759688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Før sepsis kan utvikle seg, må det altså være en infeksjon i kroppen som oftest er lokalisert til et spesifikt organ.</a:t>
            </a:r>
          </a:p>
          <a:p>
            <a:r>
              <a:rPr lang="nb-NO" dirty="0" smtClean="0"/>
              <a:t>Lungebetennelse er d</a:t>
            </a:r>
            <a:r>
              <a:rPr lang="nb-NO" baseline="0" dirty="0" smtClean="0"/>
              <a:t>et aller vanligste utgangspunktet for mikrober. Mellom 30 og 50 % av sepsispasienter i Norden har faktisk utgangspunkt i lungene. </a:t>
            </a:r>
          </a:p>
          <a:p>
            <a:r>
              <a:rPr lang="nb-NO" baseline="0" dirty="0" smtClean="0"/>
              <a:t>Nest vanligste utgangspunkt for infeksjon er abdomen, for eksempel lumske bakterier som kommer over i blodet ved en matforgiftning.</a:t>
            </a:r>
          </a:p>
          <a:p>
            <a:r>
              <a:rPr lang="nb-NO" baseline="0" dirty="0" err="1" smtClean="0"/>
              <a:t>Ca</a:t>
            </a:r>
            <a:r>
              <a:rPr lang="nb-NO" baseline="0" dirty="0" smtClean="0"/>
              <a:t> 15 % har opphav i urinveier.</a:t>
            </a:r>
          </a:p>
          <a:p>
            <a:r>
              <a:rPr lang="nb-NO" baseline="0" dirty="0" smtClean="0"/>
              <a:t>Infeksjoner i hud fører til </a:t>
            </a:r>
            <a:r>
              <a:rPr lang="nb-NO" baseline="0" dirty="0" err="1" smtClean="0"/>
              <a:t>ca</a:t>
            </a:r>
            <a:r>
              <a:rPr lang="nb-NO" baseline="0" dirty="0" smtClean="0"/>
              <a:t> 10 % av sepsistilfellene.</a:t>
            </a:r>
          </a:p>
          <a:p>
            <a:r>
              <a:rPr lang="nb-NO" baseline="0" dirty="0" smtClean="0"/>
              <a:t>Infeksjon i hjertet, endokarditt, er sjeldent, men hører også med på lista her.</a:t>
            </a:r>
          </a:p>
          <a:p>
            <a:r>
              <a:rPr lang="nb-NO" baseline="0" dirty="0" smtClean="0"/>
              <a:t>I så mye som hvert 10. tilfelle finner man faktisk ikke ut hvor infeksjonen er.</a:t>
            </a:r>
            <a:endParaRPr lang="nb-NO" dirty="0" smtClean="0"/>
          </a:p>
        </p:txBody>
      </p:sp>
      <p:sp>
        <p:nvSpPr>
          <p:cNvPr id="4" name="Plassholder for lysbildenummer 3"/>
          <p:cNvSpPr>
            <a:spLocks noGrp="1"/>
          </p:cNvSpPr>
          <p:nvPr>
            <p:ph type="sldNum" sz="quarter" idx="10"/>
          </p:nvPr>
        </p:nvSpPr>
        <p:spPr/>
        <p:txBody>
          <a:bodyPr/>
          <a:lstStyle/>
          <a:p>
            <a:fld id="{7E4E240E-12EE-4786-9D28-4518F0E62813}" type="slidenum">
              <a:rPr lang="nb-NO" smtClean="0"/>
              <a:t>11</a:t>
            </a:fld>
            <a:endParaRPr lang="nb-NO"/>
          </a:p>
        </p:txBody>
      </p:sp>
    </p:spTree>
    <p:extLst>
      <p:ext uri="{BB962C8B-B14F-4D97-AF65-F5344CB8AC3E}">
        <p14:creationId xmlns:p14="http://schemas.microsoft.com/office/powerpoint/2010/main" val="181025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Noen ganger kommer mikrober fra infeksjonen over i blodet. Ofte håndteres det av immunforsvaret på en god måte, samtidig som den lokale infeksjonen også bekjempes.</a:t>
            </a:r>
          </a:p>
          <a:p>
            <a:r>
              <a:rPr lang="nb-NO" baseline="0" dirty="0" smtClean="0"/>
              <a:t>Mikrober i blodet er trolig grunnen til at sepsis ar blitt kalt «blodforgiftning», som er et gammelt og upresist begrep, for det er ikke sånn at mikrober trenger å gå over i blodet for at immunsystemet skal overreagere og gi sepsis.</a:t>
            </a:r>
          </a:p>
          <a:p>
            <a:r>
              <a:rPr lang="nb-NO" baseline="0" dirty="0" smtClean="0"/>
              <a:t>Det finnes nemlig mikrober, som i stedet for å interagere med immunsystemet direkte, «terger» det fra avstand med spesielle signalstoffer som de kan skille ut i blodet.</a:t>
            </a:r>
          </a:p>
        </p:txBody>
      </p:sp>
      <p:sp>
        <p:nvSpPr>
          <p:cNvPr id="4" name="Plassholder for lysbildenummer 3"/>
          <p:cNvSpPr>
            <a:spLocks noGrp="1"/>
          </p:cNvSpPr>
          <p:nvPr>
            <p:ph type="sldNum" sz="quarter" idx="10"/>
          </p:nvPr>
        </p:nvSpPr>
        <p:spPr/>
        <p:txBody>
          <a:bodyPr/>
          <a:lstStyle/>
          <a:p>
            <a:fld id="{7E4E240E-12EE-4786-9D28-4518F0E62813}" type="slidenum">
              <a:rPr lang="nb-NO" smtClean="0"/>
              <a:t>12</a:t>
            </a:fld>
            <a:endParaRPr lang="nb-NO"/>
          </a:p>
        </p:txBody>
      </p:sp>
    </p:spTree>
    <p:extLst>
      <p:ext uri="{BB962C8B-B14F-4D97-AF65-F5344CB8AC3E}">
        <p14:creationId xmlns:p14="http://schemas.microsoft.com/office/powerpoint/2010/main" val="3748406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Men, enten det er mikrober som kommer ut i blodet, eller disse «terge»-signalstoffene, så er grunnen til at man blir så raskt livstruende syk, at immunforsvaret overreagerer og setter i gang en fullskala krig i hele kroppen.</a:t>
            </a:r>
          </a:p>
          <a:p>
            <a:r>
              <a:rPr lang="nb-NO" baseline="0" dirty="0" smtClean="0"/>
              <a:t>Man kan sammenlikne det med at én soldat går i land i et fremmed land, og så svarer landets forsvar med å atombombe hele landet. Da har man tilintetgjort denne ene trusselen, men man har også fått hele landet til å havarere.</a:t>
            </a:r>
          </a:p>
          <a:p>
            <a:r>
              <a:rPr lang="nb-NO" baseline="0" dirty="0" smtClean="0"/>
              <a:t>Sepsis er altså en infeksjon med en kraftig immunologisk overreaksjon, med cytokiner som ammunisjon. </a:t>
            </a:r>
          </a:p>
        </p:txBody>
      </p:sp>
      <p:sp>
        <p:nvSpPr>
          <p:cNvPr id="4" name="Plassholder for lysbildenummer 3"/>
          <p:cNvSpPr>
            <a:spLocks noGrp="1"/>
          </p:cNvSpPr>
          <p:nvPr>
            <p:ph type="sldNum" sz="quarter" idx="10"/>
          </p:nvPr>
        </p:nvSpPr>
        <p:spPr/>
        <p:txBody>
          <a:bodyPr/>
          <a:lstStyle/>
          <a:p>
            <a:fld id="{7E4E240E-12EE-4786-9D28-4518F0E62813}" type="slidenum">
              <a:rPr lang="nb-NO" smtClean="0"/>
              <a:t>13</a:t>
            </a:fld>
            <a:endParaRPr lang="nb-NO"/>
          </a:p>
        </p:txBody>
      </p:sp>
    </p:spTree>
    <p:extLst>
      <p:ext uri="{BB962C8B-B14F-4D97-AF65-F5344CB8AC3E}">
        <p14:creationId xmlns:p14="http://schemas.microsoft.com/office/powerpoint/2010/main" val="504677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Nå skal vi se på hovedmomentene som gjør at vi havner inn i en dødelig negativ spiral.</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For det første begynner blodårene å lekke i møte med en immunologisk cytokinstorm. Dette kalles kapillærlekkasje, </a:t>
            </a:r>
            <a:r>
              <a:rPr lang="nb-NO" baseline="0" dirty="0" err="1" smtClean="0"/>
              <a:t>dvs</a:t>
            </a:r>
            <a:r>
              <a:rPr lang="nb-NO" baseline="0" dirty="0" smtClean="0"/>
              <a:t> at blodet lekker ut av de aller minste blodårene i kroppen vår.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Er det tilstrekkelig med cytokiner, blir lekkasjen så stor at det blir et markant blodtrykksfall.</a:t>
            </a:r>
          </a:p>
        </p:txBody>
      </p:sp>
      <p:sp>
        <p:nvSpPr>
          <p:cNvPr id="4" name="Plassholder for lysbildenummer 3"/>
          <p:cNvSpPr>
            <a:spLocks noGrp="1"/>
          </p:cNvSpPr>
          <p:nvPr>
            <p:ph type="sldNum" sz="quarter" idx="10"/>
          </p:nvPr>
        </p:nvSpPr>
        <p:spPr/>
        <p:txBody>
          <a:bodyPr/>
          <a:lstStyle/>
          <a:p>
            <a:fld id="{7E4E240E-12EE-4786-9D28-4518F0E62813}" type="slidenum">
              <a:rPr lang="nb-NO" smtClean="0"/>
              <a:t>14</a:t>
            </a:fld>
            <a:endParaRPr lang="nb-NO"/>
          </a:p>
        </p:txBody>
      </p:sp>
    </p:spTree>
    <p:extLst>
      <p:ext uri="{BB962C8B-B14F-4D97-AF65-F5344CB8AC3E}">
        <p14:creationId xmlns:p14="http://schemas.microsoft.com/office/powerpoint/2010/main" val="4230566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Immunstoffene i cytokinstormen vil også gjøre at kapillærårene utvider seg, altså diameteren øker. Det bidrar ytterligere til at blodtrykket faller.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Når blodårene blir så slappe, og lekker, blir blodtrykksfallet i mange tilfeller så dramatisk at organer får kritisk blodmangel. Hvis ikke disse pasientene får raskt hjelp, kan dette bli starten på en dødelig spiral hvor vitale organer i kroppen slutter å fungere i tur og orden, </a:t>
            </a:r>
            <a:r>
              <a:rPr lang="nb-NO" baseline="0" dirty="0" err="1" smtClean="0"/>
              <a:t>pga</a:t>
            </a:r>
            <a:r>
              <a:rPr lang="nb-NO" baseline="0" dirty="0" smtClean="0"/>
              <a:t> blodtrykksfall og cytokinstorm.</a:t>
            </a:r>
          </a:p>
          <a:p>
            <a:endParaRPr lang="nb-NO" baseline="0" dirty="0" smtClean="0"/>
          </a:p>
        </p:txBody>
      </p:sp>
      <p:sp>
        <p:nvSpPr>
          <p:cNvPr id="4" name="Plassholder for lysbildenummer 3"/>
          <p:cNvSpPr>
            <a:spLocks noGrp="1"/>
          </p:cNvSpPr>
          <p:nvPr>
            <p:ph type="sldNum" sz="quarter" idx="10"/>
          </p:nvPr>
        </p:nvSpPr>
        <p:spPr/>
        <p:txBody>
          <a:bodyPr/>
          <a:lstStyle/>
          <a:p>
            <a:fld id="{7E4E240E-12EE-4786-9D28-4518F0E62813}" type="slidenum">
              <a:rPr lang="nb-NO" smtClean="0"/>
              <a:t>15</a:t>
            </a:fld>
            <a:endParaRPr lang="nb-NO"/>
          </a:p>
        </p:txBody>
      </p:sp>
    </p:spTree>
    <p:extLst>
      <p:ext uri="{BB962C8B-B14F-4D97-AF65-F5344CB8AC3E}">
        <p14:creationId xmlns:p14="http://schemas.microsoft.com/office/powerpoint/2010/main" val="534278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Men før organene slutter å virke helt, så vil de begynne å fungere dårligere, og det kaller vi organdysfunksjon.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Ved organdysfunksjon begynner organene på en måte å sende nødsignal til oss, som gjør at vi kan slå alarm.</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Ett av de første organene som sliter med funksjonen, er hjernen. Endret bevissthet er derfor et veldig viktig og tidlig tegn på sepsis.</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Deretter begynner enda flere organer å svikte etter tur: hjerte og nyrer svikter oftest først, og når det begynner å skje, så akselererer utviklingen med ytterligere blodtrykksfall, som ofte leder over i et </a:t>
            </a:r>
            <a:r>
              <a:rPr lang="nb-NO" baseline="0" dirty="0" err="1" smtClean="0"/>
              <a:t>sirkulatorisk</a:t>
            </a:r>
            <a:r>
              <a:rPr lang="nb-NO" baseline="0" dirty="0" smtClean="0"/>
              <a:t> sjokk, altså septisk sjokk. Svikt i nyrer og lever kan vi avdekke med stigende </a:t>
            </a:r>
            <a:r>
              <a:rPr lang="nb-NO" baseline="0" dirty="0" err="1" smtClean="0"/>
              <a:t>kreatinin</a:t>
            </a:r>
            <a:r>
              <a:rPr lang="nb-NO" baseline="0" dirty="0" smtClean="0"/>
              <a:t> og ALAT, og så har vi jo laktat, som er en mer generell faktor.</a:t>
            </a:r>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16</a:t>
            </a:fld>
            <a:endParaRPr lang="nb-NO"/>
          </a:p>
        </p:txBody>
      </p:sp>
    </p:spTree>
    <p:extLst>
      <p:ext uri="{BB962C8B-B14F-4D97-AF65-F5344CB8AC3E}">
        <p14:creationId xmlns:p14="http://schemas.microsoft.com/office/powerpoint/2010/main" val="2567863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Hvis denne utviklingen får eskalere videre, vil organ etter organ bukke under på grunn av for lav blodgjennomstrømning og da er veien veldig kort til multiorgansvikt og videre til død.</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Men heldigvis! Finnes det verktøy som gjør oss i stand</a:t>
            </a:r>
            <a:r>
              <a:rPr lang="nb-NO" baseline="0" dirty="0" smtClean="0"/>
              <a:t> til å stoppe den negative dødelige spiralen og stoppe sepsis. Og dette kommer Marianne nærmere innpå snart.</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17</a:t>
            </a:fld>
            <a:endParaRPr lang="nb-NO"/>
          </a:p>
        </p:txBody>
      </p:sp>
    </p:spTree>
    <p:extLst>
      <p:ext uri="{BB962C8B-B14F-4D97-AF65-F5344CB8AC3E}">
        <p14:creationId xmlns:p14="http://schemas.microsoft.com/office/powerpoint/2010/main" val="3486789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Men, hvem er det som får sepsis? Er den unge mannen i </a:t>
            </a:r>
            <a:r>
              <a:rPr lang="nb-NO" dirty="0" err="1" smtClean="0"/>
              <a:t>kasiustikken</a:t>
            </a:r>
            <a:r>
              <a:rPr lang="nb-NO" dirty="0" smtClean="0"/>
              <a:t> vår et</a:t>
            </a:r>
            <a:r>
              <a:rPr lang="nb-NO" baseline="0" dirty="0" smtClean="0"/>
              <a:t> typisk eksempel?</a:t>
            </a:r>
          </a:p>
          <a:p>
            <a:r>
              <a:rPr lang="nb-NO" baseline="0" dirty="0" smtClean="0"/>
              <a:t>Nei, selv om unge personer kan utvikle sepsis, er det langt ifra typisk.</a:t>
            </a:r>
          </a:p>
          <a:p>
            <a:r>
              <a:rPr lang="nb-NO" baseline="0" dirty="0" smtClean="0"/>
              <a:t>Det er mye vanligere at infeksjoner hos eldre over 65 år gir sepsis, og det kan være noe av forklaringen på at forekomsten av sepsis øker i befolkningen.</a:t>
            </a:r>
          </a:p>
          <a:p>
            <a:r>
              <a:rPr lang="nb-NO" baseline="0" dirty="0" smtClean="0"/>
              <a:t>Pågående kreftsykdom øker også risikoen for at en infeksjonssykdom utvikler seg til sepsis.</a:t>
            </a:r>
          </a:p>
          <a:p>
            <a:r>
              <a:rPr lang="nb-NO" baseline="0" dirty="0" smtClean="0"/>
              <a:t>Mange av pasientene vi møter står på immundempende medisiner, og disse er også ekstra utsatt for dramatiske forløp ved infeksjoner, og ofte er symptomene i starten av en sepsisutvikling svakere enn hos de som ikke bruker sånne medisiner.</a:t>
            </a:r>
          </a:p>
          <a:p>
            <a:r>
              <a:rPr lang="nb-NO" baseline="0" dirty="0" smtClean="0"/>
              <a:t>Pasienter med diabetes er også litt mer utsatt.</a:t>
            </a:r>
          </a:p>
          <a:p>
            <a:r>
              <a:rPr lang="nb-NO" baseline="0" dirty="0" smtClean="0"/>
              <a:t>Og ethvert fremmedlegeme som kobler kroppen med omgivelsene, som nåler, slanger og tuber, øker risikoen for infeksjon og sepsis.</a:t>
            </a:r>
          </a:p>
          <a:p>
            <a:r>
              <a:rPr lang="nb-NO" baseline="0" dirty="0" smtClean="0"/>
              <a:t>Personer som nylig har vært gjennom kirurgiske inngrep, har økt risiko for å få infeksjon i operasjonssåret, og infeksjoner man får på sykehus er generelt litt mer hissige med dårligere prognose ved sepsis.</a:t>
            </a:r>
          </a:p>
          <a:p>
            <a:r>
              <a:rPr lang="nb-NO" baseline="0" dirty="0" smtClean="0"/>
              <a:t>Rus og alkohol er også med på denne lista.</a:t>
            </a:r>
          </a:p>
          <a:p>
            <a:r>
              <a:rPr lang="nb-NO" baseline="0" dirty="0" smtClean="0"/>
              <a:t>Og så skal man være ekstra obs på at gravide kan utvikle sepsis </a:t>
            </a:r>
            <a:r>
              <a:rPr lang="nb-NO" baseline="0" dirty="0" err="1" smtClean="0"/>
              <a:t>ifm</a:t>
            </a:r>
            <a:r>
              <a:rPr lang="nb-NO" baseline="0" dirty="0" smtClean="0"/>
              <a:t> svangerskapet. Det er spesielt vanskelig å oppdage sepsis hos gravide, og de diagnostiske verktøyene vi bruker er ikke testet nok på kvinner i svangerskap.</a:t>
            </a:r>
          </a:p>
        </p:txBody>
      </p:sp>
      <p:sp>
        <p:nvSpPr>
          <p:cNvPr id="4" name="Plassholder for lysbildenummer 3"/>
          <p:cNvSpPr>
            <a:spLocks noGrp="1"/>
          </p:cNvSpPr>
          <p:nvPr>
            <p:ph type="sldNum" sz="quarter" idx="10"/>
          </p:nvPr>
        </p:nvSpPr>
        <p:spPr/>
        <p:txBody>
          <a:bodyPr/>
          <a:lstStyle/>
          <a:p>
            <a:fld id="{7E4E240E-12EE-4786-9D28-4518F0E62813}" type="slidenum">
              <a:rPr lang="nb-NO" smtClean="0"/>
              <a:t>18</a:t>
            </a:fld>
            <a:endParaRPr lang="nb-NO"/>
          </a:p>
        </p:txBody>
      </p:sp>
    </p:spTree>
    <p:extLst>
      <p:ext uri="{BB962C8B-B14F-4D97-AF65-F5344CB8AC3E}">
        <p14:creationId xmlns:p14="http://schemas.microsoft.com/office/powerpoint/2010/main" val="32942175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Så, hvordan</a:t>
            </a:r>
            <a:r>
              <a:rPr lang="nb-NO" baseline="0" dirty="0" smtClean="0"/>
              <a:t> oppdager vi sepsis? </a:t>
            </a:r>
          </a:p>
          <a:p>
            <a:r>
              <a:rPr lang="nb-NO" baseline="0" dirty="0" smtClean="0"/>
              <a:t>For å oppdage sepsis har vi flere skåringsverktøy basert på vitale målinger, som hjelper oss til å vurdere hvor dårlig pasienten er.</a:t>
            </a:r>
          </a:p>
          <a:p>
            <a:r>
              <a:rPr lang="nb-NO" baseline="0" dirty="0" smtClean="0"/>
              <a:t>Det kan også være til hjelp å ha et visst overblikk over betennelses- eller inflammasjonsprosessen.</a:t>
            </a:r>
          </a:p>
          <a:p>
            <a:r>
              <a:rPr lang="nb-NO" baseline="0" dirty="0" smtClean="0"/>
              <a:t>Mikrober ved en infeksjon, kan jo være tøffe nok, men mikrobene kan «bare» gi en infeksjon, og så er det som sagt immunforsvarets overdrevne respons som medfører sepsisutviklingen.</a:t>
            </a:r>
          </a:p>
          <a:p>
            <a:r>
              <a:rPr lang="nb-NO" baseline="0" dirty="0" smtClean="0"/>
              <a:t>Ved sepsis dreier det seg om en «helkroppsinflammasjon» . Altså, det som skjer i en ankel når du tråkker over, skjer i hele kroppen. Man kan få påvirkede vitalparametere og skikkelig utslag i NEWS-skår av bl.a. brannskade, traume, forgiftninger, pankreatitt og flere ting – så påvirka </a:t>
            </a:r>
            <a:r>
              <a:rPr lang="nb-NO" baseline="0" dirty="0" err="1" smtClean="0"/>
              <a:t>vitalia</a:t>
            </a:r>
            <a:r>
              <a:rPr lang="nb-NO" baseline="0" dirty="0" smtClean="0"/>
              <a:t> at det kan minne om sepsis uten at det er infeksjon inne i bildet.</a:t>
            </a:r>
          </a:p>
          <a:p>
            <a:r>
              <a:rPr lang="nb-NO" baseline="0" dirty="0" smtClean="0"/>
              <a:t>Men nå det gjelder sepsis er det alltid infeksjon inne i bildet.</a:t>
            </a:r>
          </a:p>
          <a:p>
            <a:r>
              <a:rPr lang="nb-NO" baseline="0" dirty="0" smtClean="0"/>
              <a:t>Sykdomsprosessen ved sepsis starter med infeksjon, og derfor er det viktig at hver gang vi har en infeksjonsmistanke, så tenker vi på sepsis og tar vitale målinger.</a:t>
            </a:r>
          </a:p>
          <a:p>
            <a:r>
              <a:rPr lang="nb-NO" baseline="0" dirty="0" smtClean="0"/>
              <a:t>Jo lavere i denne sepsis-trappen vi får </a:t>
            </a:r>
            <a:r>
              <a:rPr lang="nb-NO" baseline="0" dirty="0" err="1" smtClean="0"/>
              <a:t>sepsisminstanken</a:t>
            </a:r>
            <a:r>
              <a:rPr lang="nb-NO" baseline="0" dirty="0" smtClean="0"/>
              <a:t>, dess bedre er det for prognosen til pasienten. Venter vi til øverste trinn i trappen, når pasienten har septisk sjokk, kan det ofte være for seint.</a:t>
            </a:r>
          </a:p>
        </p:txBody>
      </p:sp>
      <p:sp>
        <p:nvSpPr>
          <p:cNvPr id="4" name="Plassholder for lysbildenummer 3"/>
          <p:cNvSpPr>
            <a:spLocks noGrp="1"/>
          </p:cNvSpPr>
          <p:nvPr>
            <p:ph type="sldNum" sz="quarter" idx="10"/>
          </p:nvPr>
        </p:nvSpPr>
        <p:spPr/>
        <p:txBody>
          <a:bodyPr/>
          <a:lstStyle/>
          <a:p>
            <a:fld id="{7E4E240E-12EE-4786-9D28-4518F0E62813}" type="slidenum">
              <a:rPr lang="nb-NO" smtClean="0"/>
              <a:t>19</a:t>
            </a:fld>
            <a:endParaRPr lang="nb-NO"/>
          </a:p>
        </p:txBody>
      </p:sp>
    </p:spTree>
    <p:extLst>
      <p:ext uri="{BB962C8B-B14F-4D97-AF65-F5344CB8AC3E}">
        <p14:creationId xmlns:p14="http://schemas.microsoft.com/office/powerpoint/2010/main" val="1665043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RF er en utrolig viktig og presis måling når det gjelder</a:t>
            </a:r>
            <a:r>
              <a:rPr lang="nb-NO" baseline="0" dirty="0" smtClean="0"/>
              <a:t> å oppdage livstruende sykdom generelt, og også når det gjelder sepsis.</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Lav oksygenmetning er et tegn</a:t>
            </a:r>
            <a:r>
              <a:rPr lang="nb-NO" baseline="0" dirty="0" smtClean="0"/>
              <a:t> på organsvikt i lunger og i </a:t>
            </a:r>
            <a:r>
              <a:rPr lang="nb-NO" baseline="0" dirty="0" err="1" smtClean="0"/>
              <a:t>sirukulasjon</a:t>
            </a:r>
            <a:r>
              <a:rPr lang="nb-NO" baseline="0" dirty="0" smtClean="0"/>
              <a:t>, og treffer også ganske godt når det gjelder sepsis.</a:t>
            </a:r>
          </a:p>
          <a:p>
            <a:r>
              <a:rPr lang="nb-NO" dirty="0" smtClean="0"/>
              <a:t>Lavt</a:t>
            </a:r>
            <a:r>
              <a:rPr lang="nb-NO" baseline="0" dirty="0" smtClean="0"/>
              <a:t> blodtrykk kan ha mange årsaker, men hvis pasienten har en infeksjon og akutt blodtrykksfall, er denne målingen veldig god </a:t>
            </a:r>
            <a:r>
              <a:rPr lang="nb-NO" baseline="0" dirty="0" err="1" smtClean="0"/>
              <a:t>mtp</a:t>
            </a:r>
            <a:r>
              <a:rPr lang="nb-NO" baseline="0" dirty="0" smtClean="0"/>
              <a:t> sepsis.</a:t>
            </a:r>
          </a:p>
          <a:p>
            <a:r>
              <a:rPr lang="nb-NO" dirty="0" smtClean="0"/>
              <a:t>Økt puls er et følsomt tegn</a:t>
            </a:r>
            <a:r>
              <a:rPr lang="nb-NO" baseline="0" dirty="0" smtClean="0"/>
              <a:t> på alle akutte sykdomstilstander. Puls kan stige ved alt fra ufarlige virusinfeksjoner, til angstanfall, til alvorlige og livstruende tilstander. Og pulsen stiger som regel tidlig ved sepsis, så den er tett på sepsis.</a:t>
            </a:r>
            <a:endParaRPr lang="nb-NO" dirty="0" smtClean="0"/>
          </a:p>
          <a:p>
            <a:r>
              <a:rPr lang="nb-NO" dirty="0" smtClean="0"/>
              <a:t>Akutt endring</a:t>
            </a:r>
            <a:r>
              <a:rPr lang="nb-NO" baseline="0" dirty="0" smtClean="0"/>
              <a:t> av bevissthet, eller mer presist: </a:t>
            </a:r>
            <a:r>
              <a:rPr lang="nb-NO" baseline="0" dirty="0" err="1" smtClean="0"/>
              <a:t>nyoppstått</a:t>
            </a:r>
            <a:r>
              <a:rPr lang="nb-NO" baseline="0" dirty="0" smtClean="0"/>
              <a:t> forvirring, er et veldig tidlig og følsomt tegn på sepsis.</a:t>
            </a:r>
          </a:p>
          <a:p>
            <a:r>
              <a:rPr lang="nb-NO" baseline="0" dirty="0" smtClean="0"/>
              <a:t>Treffer du en pasient som er forvirra og som også har en infeksjon, så skal sepsis-alarmen gå. </a:t>
            </a:r>
            <a:r>
              <a:rPr lang="nb-NO" baseline="0" dirty="0" err="1" smtClean="0"/>
              <a:t>Nyoppstått</a:t>
            </a:r>
            <a:r>
              <a:rPr lang="nb-NO" baseline="0" dirty="0" smtClean="0"/>
              <a:t> forvirring kan være et tidlig tegn akkurat ved overgangen fra infeksjon til infeksjon med sepsis.</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Siste vitale mål er temperatur. Denne er</a:t>
            </a:r>
            <a:r>
              <a:rPr lang="nb-NO" baseline="0" dirty="0" smtClean="0"/>
              <a:t> ganske generell for infeksjon og er ikke så viktig for å vekke mistanke om sepsis, men selvfølgelig veldig viktig for å vekke mistanke om infeksjon – og det er jo nettopp infeksjonsmistanken som skal få deg til å gjøre en total </a:t>
            </a:r>
            <a:r>
              <a:rPr lang="nb-NO" baseline="0" dirty="0" err="1" smtClean="0"/>
              <a:t>news</a:t>
            </a:r>
            <a:r>
              <a:rPr lang="nb-NO" baseline="0" dirty="0" smtClean="0"/>
              <a:t>-vurdering.</a:t>
            </a:r>
            <a:endParaRPr lang="nb-NO" dirty="0" smtClean="0"/>
          </a:p>
          <a:p>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20</a:t>
            </a:fld>
            <a:endParaRPr lang="nb-NO"/>
          </a:p>
        </p:txBody>
      </p:sp>
    </p:spTree>
    <p:extLst>
      <p:ext uri="{BB962C8B-B14F-4D97-AF65-F5344CB8AC3E}">
        <p14:creationId xmlns:p14="http://schemas.microsoft.com/office/powerpoint/2010/main" val="3072669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smtClean="0"/>
              <a:t>Kapillærfylning</a:t>
            </a:r>
            <a:r>
              <a:rPr lang="nb-NO" baseline="0" dirty="0" smtClean="0"/>
              <a:t> er ikke integrert i NEWS, men det er en utrolig god og rask måte å vurdere pasientens </a:t>
            </a:r>
            <a:r>
              <a:rPr lang="nb-NO" baseline="0" dirty="0" err="1" smtClean="0"/>
              <a:t>sirkulajsonsstauts</a:t>
            </a:r>
            <a:r>
              <a:rPr lang="nb-NO" baseline="0" dirty="0" smtClean="0"/>
              <a:t>. Er </a:t>
            </a:r>
            <a:r>
              <a:rPr lang="nb-NO" baseline="0" dirty="0" err="1" smtClean="0"/>
              <a:t>kapilærfylningstiden</a:t>
            </a:r>
            <a:r>
              <a:rPr lang="nb-NO" baseline="0" dirty="0" smtClean="0"/>
              <a:t> forlenga, sier det noe om at arteriolene er hardt kontrahert for å prøve å opprettholde blodtrykket.</a:t>
            </a:r>
          </a:p>
          <a:p>
            <a:r>
              <a:rPr lang="nb-NO" baseline="0" dirty="0" smtClean="0"/>
              <a:t>Og det sier også noe om at det er en pasient som ikke bare er alvorlig syk, men som er på vei inn i septisk sjokk.</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CRP vil</a:t>
            </a:r>
            <a:r>
              <a:rPr lang="nb-NO" baseline="0" dirty="0" smtClean="0"/>
              <a:t> ofte være f</a:t>
            </a:r>
            <a:r>
              <a:rPr lang="nb-NO" dirty="0" smtClean="0"/>
              <a:t>orhøyet, men kan</a:t>
            </a:r>
            <a:r>
              <a:rPr lang="nb-NO" baseline="0" dirty="0" smtClean="0"/>
              <a:t> være forsinket, så en lav eller negativ CRP utelukker ingen ting.</a:t>
            </a: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Leukocytter vil være forhøyede, </a:t>
            </a:r>
            <a:r>
              <a:rPr lang="nb-NO" baseline="0" dirty="0" smtClean="0"/>
              <a:t>men det er vanskelig å få målt </a:t>
            </a:r>
            <a:r>
              <a:rPr lang="nb-NO" baseline="0" dirty="0" err="1" smtClean="0"/>
              <a:t>prehospitalt</a:t>
            </a:r>
            <a:r>
              <a:rPr lang="nb-NO" baseline="0" dirty="0" smtClean="0"/>
              <a:t>, så begrenset nytte av den.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Høy laktat/melkesyre er også et dårlig prognostisk tegn. Kroppen kompenserer</a:t>
            </a:r>
            <a:r>
              <a:rPr lang="nb-NO" baseline="0" dirty="0" smtClean="0"/>
              <a:t> så hardt at cellene i ikke-vitale organer produserer melkesyre. Tyder på bl.a. at mitokondriene i cellene får så hard medfart av immunsystemet/cytokinene at de lekker laktat.</a:t>
            </a: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21</a:t>
            </a:fld>
            <a:endParaRPr lang="nb-NO"/>
          </a:p>
        </p:txBody>
      </p:sp>
    </p:spTree>
    <p:extLst>
      <p:ext uri="{BB962C8B-B14F-4D97-AF65-F5344CB8AC3E}">
        <p14:creationId xmlns:p14="http://schemas.microsoft.com/office/powerpoint/2010/main" val="34362206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Nå skal vi ta</a:t>
            </a:r>
            <a:r>
              <a:rPr lang="nb-NO" baseline="0" dirty="0" smtClean="0"/>
              <a:t> en liten gjennomgang av hva som er hovedmomentene i behandlingen ved sepsis.</a:t>
            </a:r>
          </a:p>
          <a:p>
            <a:r>
              <a:rPr lang="nb-NO" baseline="0" dirty="0" smtClean="0"/>
              <a:t>Først og fremst er sepsisbehandlingen en kamp mot klokka. </a:t>
            </a:r>
          </a:p>
          <a:p>
            <a:r>
              <a:rPr lang="nb-NO" baseline="0" dirty="0" smtClean="0"/>
              <a:t>Når pasienten kommer inn i akuttmottak, kan det være av stor betydning at vi i primærhelsetjenesten har formulert en mistanke om sepsis. Innad på sykehuset er det viktig at det samarbeides godt på tvers av linjene, slik at man sammen får gjort det man skal på relativt kort tid.</a:t>
            </a:r>
          </a:p>
          <a:p>
            <a:pPr marL="0" indent="0">
              <a:buNone/>
            </a:pPr>
            <a:r>
              <a:rPr lang="nb-NO" baseline="0" dirty="0" smtClean="0"/>
              <a:t>I hele forløpet prøver man å ha en systematisk jakt på infeksjonsfokus, sånn at man i alle fall etter hvert kan spisse antibiotikabehandlingen inn mot riktig mikrobe. Hvis man ikke har et åpenbart infeksjonsfokus, er det vanlig å starte behandlingen med bredspektret antibiotika.</a:t>
            </a:r>
          </a:p>
          <a:p>
            <a:r>
              <a:rPr lang="nb-NO" baseline="0" dirty="0" smtClean="0"/>
              <a:t>Inne på sykehuset er det generelle målet å få gitt antibiotika senest innen 1 time etter ankomst i akuttmottak fordi antibiotika sannsynligvis er det aller viktigste tiltaket for å snu den dødelige spiralen. Og i distriktet er det også vanlig at ambulansepersonell tar blodkulturer og setter i gang antibiotikabehandling der man har over en times reisevei til sykehus.</a:t>
            </a:r>
          </a:p>
          <a:p>
            <a:pPr marL="0" indent="0">
              <a:buNone/>
            </a:pPr>
            <a:endParaRPr lang="nb-NO" baseline="0" dirty="0" smtClean="0"/>
          </a:p>
        </p:txBody>
      </p:sp>
      <p:sp>
        <p:nvSpPr>
          <p:cNvPr id="4" name="Plassholder for lysbildenummer 3"/>
          <p:cNvSpPr>
            <a:spLocks noGrp="1"/>
          </p:cNvSpPr>
          <p:nvPr>
            <p:ph type="sldNum" sz="quarter" idx="10"/>
          </p:nvPr>
        </p:nvSpPr>
        <p:spPr/>
        <p:txBody>
          <a:bodyPr/>
          <a:lstStyle/>
          <a:p>
            <a:fld id="{7E4E240E-12EE-4786-9D28-4518F0E62813}" type="slidenum">
              <a:rPr lang="nb-NO" smtClean="0"/>
              <a:t>22</a:t>
            </a:fld>
            <a:endParaRPr lang="nb-NO"/>
          </a:p>
        </p:txBody>
      </p:sp>
    </p:spTree>
    <p:extLst>
      <p:ext uri="{BB962C8B-B14F-4D97-AF65-F5344CB8AC3E}">
        <p14:creationId xmlns:p14="http://schemas.microsoft.com/office/powerpoint/2010/main" val="2127018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Så er det er noen behandlingstiltak til som, hvis det ikke allerede er igangsatt </a:t>
            </a:r>
            <a:r>
              <a:rPr lang="nb-NO" baseline="0" dirty="0" err="1" smtClean="0"/>
              <a:t>prehospitalt</a:t>
            </a:r>
            <a:r>
              <a:rPr lang="nb-NO" baseline="0" dirty="0" smtClean="0"/>
              <a:t>, bør igangsettes innen den første timen mens pasienten er i akuttmottak og før den overflyttes til intensivavdelingen.</a:t>
            </a:r>
          </a:p>
          <a:p>
            <a:pPr marL="228600" indent="-228600">
              <a:buAutoNum type="arabicPeriod"/>
            </a:pPr>
            <a:r>
              <a:rPr lang="nb-NO" baseline="0" dirty="0" smtClean="0"/>
              <a:t>O2-behandlingen bør komme raskt i gang. Å presse metninga over 96 % hos akutt syke voksne, er assosiert med høyere </a:t>
            </a:r>
            <a:r>
              <a:rPr lang="nb-NO" baseline="0" dirty="0" err="1" smtClean="0"/>
              <a:t>dødlighet</a:t>
            </a:r>
            <a:r>
              <a:rPr lang="nb-NO" baseline="0" dirty="0" smtClean="0"/>
              <a:t>, så retningslinjene anbefaler at man gir nok O2 til at metningen smyger seg over 94 %, men ikke mer. Pasienter med kjent respirasjonssvikt skal ligge litt lavere, mellom 88 og 92. </a:t>
            </a:r>
          </a:p>
          <a:p>
            <a:pPr marL="228600" indent="-228600">
              <a:buAutoNum type="arabicPeriod"/>
            </a:pPr>
            <a:r>
              <a:rPr lang="nb-NO" baseline="0" dirty="0" smtClean="0"/>
              <a:t>Hvis dere husker tilbake til patofysiologien med utvida blodårer som lekker, er det lett å forstå at intravenøs væske vil være ett av de livreddende tiltakene. Man etterfyller i første omgang hardt, for å kompensere for det væsketapet som allerede har skjedd. Man kjører man på med ½ l Ringer-Acetat som skal gå inn i løpet av 15-30 min, </a:t>
            </a:r>
            <a:r>
              <a:rPr lang="nb-NO" baseline="0" dirty="0" err="1" smtClean="0"/>
              <a:t>avh</a:t>
            </a:r>
            <a:r>
              <a:rPr lang="nb-NO" baseline="0" dirty="0" smtClean="0"/>
              <a:t> av hva pas tåler. Har pasienten hjertesvikt og er 90 år gammel, tar man det i et lavere tempo enn hos unge friske.</a:t>
            </a:r>
          </a:p>
          <a:p>
            <a:pPr marL="228600" indent="-228600">
              <a:buAutoNum type="arabicPeriod"/>
            </a:pPr>
            <a:r>
              <a:rPr lang="nb-NO" baseline="0" dirty="0" smtClean="0"/>
              <a:t>Neste punkt på lista, blodkultur, handler ikke om å redde liv akutt, men er like vel helt avgjørende for å kunne spisse og optimalisere antibiotikabehandlingen i det videre forløpet. Og man MÅ ta blodkultur før man kan gi antibiotika. Minst ett sett, men i noen tilfeller flere sett før antibiotika gis.</a:t>
            </a:r>
          </a:p>
          <a:p>
            <a:pPr marL="228600" indent="-228600">
              <a:buAutoNum type="arabicPeriod"/>
            </a:pPr>
            <a:r>
              <a:rPr lang="nb-NO" baseline="0" dirty="0" smtClean="0"/>
              <a:t>Blodgass må også tas tidlig i </a:t>
            </a:r>
            <a:r>
              <a:rPr lang="nb-NO" baseline="0" dirty="0" err="1" smtClean="0"/>
              <a:t>behandligsforløpet</a:t>
            </a:r>
            <a:r>
              <a:rPr lang="nb-NO" baseline="0" dirty="0" smtClean="0"/>
              <a:t>, delvis for å få oversikt over pasientens syre-base-status, elektrolyttstatus og respirasjonsstatus, altså om man klarer å holde cellene forsynt med nok oksygen. Men blodgassen gir også laktat/melkesyre, som jo produseres når cellene ikke får nok oksygenrikt blod, og jo høyere laktat dess dårligere prognose.</a:t>
            </a:r>
          </a:p>
          <a:p>
            <a:pPr marL="228600" indent="-228600">
              <a:buAutoNum type="arabicPeriod"/>
            </a:pPr>
            <a:r>
              <a:rPr lang="nb-NO" baseline="0" dirty="0" smtClean="0"/>
              <a:t>Så kommer antibiotika, som velges </a:t>
            </a:r>
            <a:r>
              <a:rPr lang="nb-NO" baseline="0" dirty="0" err="1" smtClean="0"/>
              <a:t>iht</a:t>
            </a:r>
            <a:r>
              <a:rPr lang="nb-NO" baseline="0" dirty="0" smtClean="0"/>
              <a:t> </a:t>
            </a:r>
            <a:r>
              <a:rPr lang="nb-NO" baseline="0" dirty="0" err="1" smtClean="0"/>
              <a:t>antibiotikaveilederen</a:t>
            </a:r>
            <a:r>
              <a:rPr lang="nb-NO" baseline="0" dirty="0" smtClean="0"/>
              <a:t> og om man har en formening om hva som er infeksjonsfokus eller ikke, og selvfølgelig om pasienten har allergier eller nyresvikt.</a:t>
            </a:r>
          </a:p>
          <a:p>
            <a:pPr marL="228600" indent="-228600">
              <a:buAutoNum type="arabicPeriod"/>
            </a:pPr>
            <a:r>
              <a:rPr lang="nb-NO" baseline="0" dirty="0" smtClean="0"/>
              <a:t>Det siste punktet er </a:t>
            </a:r>
            <a:r>
              <a:rPr lang="nb-NO" baseline="0" dirty="0" err="1" smtClean="0"/>
              <a:t>pressor</a:t>
            </a:r>
            <a:r>
              <a:rPr lang="nb-NO" baseline="0" dirty="0" smtClean="0"/>
              <a:t>. </a:t>
            </a:r>
            <a:r>
              <a:rPr lang="nb-NO" baseline="0" dirty="0" err="1" smtClean="0"/>
              <a:t>Pressor</a:t>
            </a:r>
            <a:r>
              <a:rPr lang="nb-NO" baseline="0" dirty="0" smtClean="0"/>
              <a:t> fungerer som </a:t>
            </a:r>
            <a:r>
              <a:rPr lang="nb-NO" baseline="0" dirty="0" err="1" smtClean="0"/>
              <a:t>sympatikus</a:t>
            </a:r>
            <a:r>
              <a:rPr lang="nb-NO" baseline="0" dirty="0" smtClean="0"/>
              <a:t>. Man gir noradrenalin for å redusere diameter på blodårene, som jo er utvida </a:t>
            </a:r>
            <a:r>
              <a:rPr lang="nb-NO" baseline="0" dirty="0" err="1" smtClean="0"/>
              <a:t>pga</a:t>
            </a:r>
            <a:r>
              <a:rPr lang="nb-NO" baseline="0" dirty="0" smtClean="0"/>
              <a:t> cytokinstormen i blodet. </a:t>
            </a:r>
            <a:r>
              <a:rPr lang="nb-NO" baseline="0" dirty="0" err="1" smtClean="0"/>
              <a:t>Pressor</a:t>
            </a:r>
            <a:r>
              <a:rPr lang="nb-NO" baseline="0" dirty="0" smtClean="0"/>
              <a:t> er ikke nødvendig for alle sepsispasienter, men gis hvis </a:t>
            </a:r>
            <a:r>
              <a:rPr lang="nb-NO" baseline="0" dirty="0" err="1" smtClean="0"/>
              <a:t>i.v</a:t>
            </a:r>
            <a:r>
              <a:rPr lang="nb-NO" baseline="0" dirty="0" smtClean="0"/>
              <a:t>. væske ikke er nok til å heve blodtrykket alene. </a:t>
            </a:r>
          </a:p>
          <a:p>
            <a:r>
              <a:rPr lang="nb-NO" baseline="0" dirty="0" smtClean="0"/>
              <a:t>Det er ikke uvanlig at man også får tid til noen ekstra tiltak for å lete etter infeksjonsfokus. Da handler det ofte om å få tatt et røntgenbilde av lungene, en dyp neseprøve, dyrkning fra eventuelle hudsår. Det bør også legges urinkateter allerede i mottak, både for å få tatt urinprøve til dyrkning og fordi man på intensivavdelingen skal følge med på pasienten sin </a:t>
            </a:r>
            <a:r>
              <a:rPr lang="nb-NO" baseline="0" dirty="0" err="1" smtClean="0"/>
              <a:t>timediurese</a:t>
            </a:r>
            <a:r>
              <a:rPr lang="nb-NO" baseline="0" dirty="0" smtClean="0"/>
              <a:t>.</a:t>
            </a:r>
          </a:p>
          <a:p>
            <a:r>
              <a:rPr lang="nb-NO" baseline="0" dirty="0" smtClean="0"/>
              <a:t>Så går altså ferden videre til intensivavdelingen, der overvåkning og behandling fortsetter.</a:t>
            </a:r>
          </a:p>
        </p:txBody>
      </p:sp>
      <p:sp>
        <p:nvSpPr>
          <p:cNvPr id="4" name="Plassholder for lysbildenummer 3"/>
          <p:cNvSpPr>
            <a:spLocks noGrp="1"/>
          </p:cNvSpPr>
          <p:nvPr>
            <p:ph type="sldNum" sz="quarter" idx="10"/>
          </p:nvPr>
        </p:nvSpPr>
        <p:spPr/>
        <p:txBody>
          <a:bodyPr/>
          <a:lstStyle/>
          <a:p>
            <a:fld id="{7E4E240E-12EE-4786-9D28-4518F0E62813}" type="slidenum">
              <a:rPr lang="nb-NO" smtClean="0"/>
              <a:t>23</a:t>
            </a:fld>
            <a:endParaRPr lang="nb-NO"/>
          </a:p>
        </p:txBody>
      </p:sp>
    </p:spTree>
    <p:extLst>
      <p:ext uri="{BB962C8B-B14F-4D97-AF65-F5344CB8AC3E}">
        <p14:creationId xmlns:p14="http://schemas.microsoft.com/office/powerpoint/2010/main" val="1429140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Nå skal vi tilbake til kasusen vi startet med, og se hva tilsynsmyndighetene</a:t>
            </a:r>
            <a:r>
              <a:rPr lang="nb-NO" sz="1200" kern="1200" baseline="0" dirty="0" smtClean="0">
                <a:solidFill>
                  <a:schemeClr val="tx1"/>
                </a:solidFill>
                <a:effectLst/>
                <a:latin typeface="+mn-lt"/>
                <a:ea typeface="+mn-ea"/>
                <a:cs typeface="+mn-cs"/>
              </a:rPr>
              <a:t> pekte på at kunne vært gjort annerledes</a:t>
            </a:r>
            <a:r>
              <a:rPr lang="nb-NO" sz="1200" kern="1200" dirty="0" smtClean="0">
                <a:solidFill>
                  <a:schemeClr val="tx1"/>
                </a:solidFill>
                <a:effectLst/>
                <a:latin typeface="+mn-lt"/>
                <a:ea typeface="+mn-ea"/>
                <a:cs typeface="+mn-cs"/>
              </a:rPr>
              <a:t>.</a:t>
            </a:r>
          </a:p>
          <a:p>
            <a:r>
              <a:rPr lang="nb-NO" sz="1200" kern="1200" dirty="0" smtClean="0">
                <a:solidFill>
                  <a:schemeClr val="tx1"/>
                </a:solidFill>
                <a:effectLst/>
                <a:latin typeface="+mn-lt"/>
                <a:ea typeface="+mn-ea"/>
                <a:cs typeface="+mn-cs"/>
              </a:rPr>
              <a:t>Det handlet altså om en ung mann som ble henvist til akuttmottaket </a:t>
            </a:r>
            <a:r>
              <a:rPr lang="nb-NO" sz="1200" kern="1200" dirty="0" err="1" smtClean="0">
                <a:solidFill>
                  <a:schemeClr val="tx1"/>
                </a:solidFill>
                <a:effectLst/>
                <a:latin typeface="+mn-lt"/>
                <a:ea typeface="+mn-ea"/>
                <a:cs typeface="+mn-cs"/>
              </a:rPr>
              <a:t>pga</a:t>
            </a:r>
            <a:r>
              <a:rPr lang="nb-NO" sz="1200" kern="1200" dirty="0" smtClean="0">
                <a:solidFill>
                  <a:schemeClr val="tx1"/>
                </a:solidFill>
                <a:effectLst/>
                <a:latin typeface="+mn-lt"/>
                <a:ea typeface="+mn-ea"/>
                <a:cs typeface="+mn-cs"/>
              </a:rPr>
              <a:t> redusert allmenntilstand, feber, kvalme og diaré siste fire dager,</a:t>
            </a:r>
            <a:r>
              <a:rPr lang="nb-NO" sz="1200" kern="1200" baseline="0" dirty="0" smtClean="0">
                <a:solidFill>
                  <a:schemeClr val="tx1"/>
                </a:solidFill>
                <a:effectLst/>
                <a:latin typeface="+mn-lt"/>
                <a:ea typeface="+mn-ea"/>
                <a:cs typeface="+mn-cs"/>
              </a:rPr>
              <a:t> og som hadde alarmerende vitale målinger i akuttmottak.</a:t>
            </a:r>
            <a:endParaRPr lang="nb-NO" sz="1200" kern="1200" dirty="0" smtClean="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7E4E240E-12EE-4786-9D28-4518F0E62813}" type="slidenum">
              <a:rPr lang="nb-NO" smtClean="0"/>
              <a:t>24</a:t>
            </a:fld>
            <a:endParaRPr lang="nb-NO"/>
          </a:p>
        </p:txBody>
      </p:sp>
    </p:spTree>
    <p:extLst>
      <p:ext uri="{BB962C8B-B14F-4D97-AF65-F5344CB8AC3E}">
        <p14:creationId xmlns:p14="http://schemas.microsoft.com/office/powerpoint/2010/main" val="2003673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Det første forbedringstiltaket var å bruke skåringsverktøy for en objektiv vurdering av pasientens tilstand.</a:t>
            </a:r>
          </a:p>
          <a:p>
            <a:r>
              <a:rPr lang="nb-NO" sz="1200" kern="1200" dirty="0" smtClean="0">
                <a:solidFill>
                  <a:schemeClr val="tx1"/>
                </a:solidFill>
                <a:effectLst/>
                <a:latin typeface="+mn-lt"/>
                <a:ea typeface="+mn-ea"/>
                <a:cs typeface="+mn-cs"/>
              </a:rPr>
              <a:t>I kasusen ble </a:t>
            </a:r>
            <a:r>
              <a:rPr lang="nb-NO" sz="1200" kern="1200" dirty="0" err="1" smtClean="0">
                <a:solidFill>
                  <a:schemeClr val="tx1"/>
                </a:solidFill>
                <a:effectLst/>
                <a:latin typeface="+mn-lt"/>
                <a:ea typeface="+mn-ea"/>
                <a:cs typeface="+mn-cs"/>
              </a:rPr>
              <a:t>antibiotikaen</a:t>
            </a:r>
            <a:r>
              <a:rPr lang="nb-NO" sz="1200" kern="1200" dirty="0" smtClean="0">
                <a:solidFill>
                  <a:schemeClr val="tx1"/>
                </a:solidFill>
                <a:effectLst/>
                <a:latin typeface="+mn-lt"/>
                <a:ea typeface="+mn-ea"/>
                <a:cs typeface="+mn-cs"/>
              </a:rPr>
              <a:t> bestilt av legen, men ble av en eller annen aldri gitt i mottak,</a:t>
            </a:r>
            <a:r>
              <a:rPr lang="nb-NO" sz="1200" kern="1200" baseline="0" dirty="0" smtClean="0">
                <a:solidFill>
                  <a:schemeClr val="tx1"/>
                </a:solidFill>
                <a:effectLst/>
                <a:latin typeface="+mn-lt"/>
                <a:ea typeface="+mn-ea"/>
                <a:cs typeface="+mn-cs"/>
              </a:rPr>
              <a:t> men først på sengepost tre timer senere.</a:t>
            </a: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Det neste punktet for forbedring er derfor</a:t>
            </a:r>
            <a:r>
              <a:rPr lang="nb-NO" sz="1200" kern="1200" baseline="0" dirty="0" smtClean="0">
                <a:solidFill>
                  <a:schemeClr val="tx1"/>
                </a:solidFill>
                <a:effectLst/>
                <a:latin typeface="+mn-lt"/>
                <a:ea typeface="+mn-ea"/>
                <a:cs typeface="+mn-cs"/>
              </a:rPr>
              <a:t> å ha systemer for å raskt sikr</a:t>
            </a:r>
            <a:r>
              <a:rPr lang="nb-NO" sz="1200" kern="1200" dirty="0" smtClean="0">
                <a:solidFill>
                  <a:schemeClr val="tx1"/>
                </a:solidFill>
                <a:effectLst/>
                <a:latin typeface="+mn-lt"/>
                <a:ea typeface="+mn-ea"/>
                <a:cs typeface="+mn-cs"/>
              </a:rPr>
              <a:t>e blodkulturer og gi antibiotika.</a:t>
            </a:r>
          </a:p>
          <a:p>
            <a:r>
              <a:rPr lang="nb-NO" sz="1200" kern="1200" dirty="0" smtClean="0">
                <a:solidFill>
                  <a:schemeClr val="tx1"/>
                </a:solidFill>
                <a:effectLst/>
                <a:latin typeface="+mn-lt"/>
                <a:ea typeface="+mn-ea"/>
                <a:cs typeface="+mn-cs"/>
              </a:rPr>
              <a:t>I tillegg var det denne diskusjonen</a:t>
            </a:r>
            <a:r>
              <a:rPr lang="nb-NO" sz="1200" kern="1200" baseline="0" dirty="0" smtClean="0">
                <a:solidFill>
                  <a:schemeClr val="tx1"/>
                </a:solidFill>
                <a:effectLst/>
                <a:latin typeface="+mn-lt"/>
                <a:ea typeface="+mn-ea"/>
                <a:cs typeface="+mn-cs"/>
              </a:rPr>
              <a:t> om å pasienten skulle på intensivavdeling eller ikke.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Siste forbedringstiltaket blir derfor å sikre at pasienten faktisk blir prioritert riktig videre i systemet, altså sikre riktig behandlingsnivå.</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Helsetilsynet mente i sin konklusjon at manglende fokus på objektive tegn på sepsis og sen oppstart av antibiotika, brøt med god faglig praksis. Tilsynsmyndigheten trakk også fram mangelfulle rutiner som årsak til at pasienten ikke fikk forsvarlig helsehjelp.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Og meningen med</a:t>
            </a:r>
            <a:r>
              <a:rPr lang="nb-NO" sz="1200" kern="1200" baseline="0" dirty="0" smtClean="0">
                <a:solidFill>
                  <a:schemeClr val="tx1"/>
                </a:solidFill>
                <a:effectLst/>
                <a:latin typeface="+mn-lt"/>
                <a:ea typeface="+mn-ea"/>
                <a:cs typeface="+mn-cs"/>
              </a:rPr>
              <a:t> sånne tilsynssaker er ikke å peke på syndebukker, men å rette fokus mot systemene våre. Det viktige spørsmålet er: hvordan kan vi bli bedre som et team? </a:t>
            </a:r>
            <a:r>
              <a:rPr lang="nb-NO" sz="1200" kern="1200" dirty="0" smtClean="0">
                <a:solidFill>
                  <a:schemeClr val="tx1"/>
                </a:solidFill>
                <a:effectLst/>
                <a:latin typeface="+mn-lt"/>
                <a:ea typeface="+mn-ea"/>
                <a:cs typeface="+mn-cs"/>
              </a:rPr>
              <a:t>Jo, blant annet gjennom et sånt faglig og praktisk påfyll som vi nettopp får gjennom simuleringsprosjektet i Vest-Telemark.</a:t>
            </a:r>
            <a:r>
              <a:rPr lang="nb-NO" sz="1200" kern="1200" baseline="0" dirty="0" smtClean="0">
                <a:solidFill>
                  <a:schemeClr val="tx1"/>
                </a:solidFill>
                <a:effectLst/>
                <a:latin typeface="+mn-lt"/>
                <a:ea typeface="+mn-ea"/>
                <a:cs typeface="+mn-cs"/>
              </a:rPr>
              <a:t> </a:t>
            </a:r>
            <a:endParaRPr lang="nb-NO" sz="1200" kern="120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7E4E240E-12EE-4786-9D28-4518F0E62813}" type="slidenum">
              <a:rPr lang="nb-NO" smtClean="0"/>
              <a:t>25</a:t>
            </a:fld>
            <a:endParaRPr lang="nb-NO"/>
          </a:p>
        </p:txBody>
      </p:sp>
    </p:spTree>
    <p:extLst>
      <p:ext uri="{BB962C8B-B14F-4D97-AF65-F5344CB8AC3E}">
        <p14:creationId xmlns:p14="http://schemas.microsoft.com/office/powerpoint/2010/main" val="2850301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nb-NO" smtClean="0"/>
              <a:t>Klikk for å redigere tittelstil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26260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nb-NO" smtClean="0"/>
              <a:t>Klikk for å redigere tittelstil</a:t>
            </a:r>
            <a:endParaRPr lang="en-US" dirty="0"/>
          </a:p>
        </p:txBody>
      </p:sp>
      <p:sp>
        <p:nvSpPr>
          <p:cNvPr id="3" name="Content Placeholder 2"/>
          <p:cNvSpPr>
            <a:spLocks noGrp="1"/>
          </p:cNvSpPr>
          <p:nvPr>
            <p:ph idx="1"/>
          </p:nvPr>
        </p:nvSpPr>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68763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nb-NO" smtClean="0"/>
              <a:t>Klikk for å redigere tittelstil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48A87A34-81AB-432B-8DAE-1953F412C126}"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770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1998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Klikk for å redigere tittelstil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41163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nb-NO" smtClean="0"/>
              <a:t>Klikk for å redigere tittelstil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2257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73573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nb-NO" smtClean="0"/>
              <a:t>Klikk for å redigere tittelstil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nb-NO" smtClean="0"/>
              <a:t>Rediger tekststiler i malen</a:t>
            </a:r>
          </a:p>
        </p:txBody>
      </p:sp>
      <p:sp>
        <p:nvSpPr>
          <p:cNvPr id="5" name="Date Placeholder 4"/>
          <p:cNvSpPr>
            <a:spLocks noGrp="1"/>
          </p:cNvSpPr>
          <p:nvPr>
            <p:ph type="dt" sz="half" idx="10"/>
          </p:nvPr>
        </p:nvSpPr>
        <p:spPr/>
        <p:txBody>
          <a:bodyPr/>
          <a:lstStyle/>
          <a:p>
            <a:fld id="{48A87A34-81AB-432B-8DAE-1953F412C126}" type="datetimeFigureOut">
              <a:rPr lang="en-US" smtClean="0"/>
              <a:t>4/10/2024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10302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nb-NO" smtClean="0"/>
              <a:t>Klikk for å redigere tittelstil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smtClean="0"/>
              <a:t>Klikk ikonet for å legge til et bilde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Rediger tekststiler i malen</a:t>
            </a:r>
          </a:p>
        </p:txBody>
      </p:sp>
      <p:sp>
        <p:nvSpPr>
          <p:cNvPr id="5" name="Date Placeholder 4"/>
          <p:cNvSpPr>
            <a:spLocks noGrp="1"/>
          </p:cNvSpPr>
          <p:nvPr>
            <p:ph type="dt" sz="half" idx="10"/>
          </p:nvPr>
        </p:nvSpPr>
        <p:spPr/>
        <p:txBody>
          <a:bodyPr/>
          <a:lstStyle/>
          <a:p>
            <a:fld id="{48A87A34-81AB-432B-8DAE-1953F412C126}" type="datetimeFigureOut">
              <a:rPr lang="en-US" smtClean="0"/>
              <a:t>4/10/2024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274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nb-NO" smtClean="0"/>
              <a:t>Klikk for å redigere tittelstil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48A87A34-81AB-432B-8DAE-1953F412C126}" type="datetimeFigureOut">
              <a:rPr lang="en-US" smtClean="0"/>
              <a:pPr/>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04569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b-NO" smtClean="0"/>
              <a:t>Klikk for å redigere tittelstil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smtClean="0"/>
              <a:t>Rediger tekststiler i malen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48A87A34-81AB-432B-8DAE-1953F412C126}" type="datetimeFigureOut">
              <a:rPr lang="en-US" smtClean="0"/>
              <a:pPr/>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745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nb-NO" smtClean="0"/>
              <a:t>Klikk for å redigere tittelstil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48A87A34-81AB-432B-8DAE-1953F412C126}" type="datetimeFigureOut">
              <a:rPr lang="en-US" smtClean="0"/>
              <a:pPr/>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05153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med s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b-NO" smtClean="0"/>
              <a:t>Klikk for å redigere tittelstil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smtClean="0"/>
              <a:t>Rediger tekststiler i malen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48A87A34-81AB-432B-8DAE-1953F412C126}" type="datetimeFigureOut">
              <a:rPr lang="en-US" smtClean="0"/>
              <a:pPr/>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15538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n eller Usann">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nb-NO" smtClean="0"/>
              <a:t>Klikk for å redigere tittelstil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smtClean="0"/>
              <a:t>Rediger tekststiler i malen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48A87A34-81AB-432B-8DAE-1953F412C126}" type="datetimeFigureOut">
              <a:rPr lang="en-US" smtClean="0"/>
              <a:pPr/>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71352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63421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nb-NO" smtClean="0"/>
              <a:t>Klikk for å redigere tittelstil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8955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nb-NO" smtClean="0"/>
              <a:t>Klikk for å redigere tittelstil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4/10/2024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4453296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8.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smtClean="0"/>
              <a:t>SEPSIS</a:t>
            </a:r>
            <a:endParaRPr lang="nb-NO" dirty="0"/>
          </a:p>
        </p:txBody>
      </p:sp>
      <p:sp>
        <p:nvSpPr>
          <p:cNvPr id="3" name="Undertittel 2"/>
          <p:cNvSpPr>
            <a:spLocks noGrp="1"/>
          </p:cNvSpPr>
          <p:nvPr>
            <p:ph type="subTitle" idx="1"/>
          </p:nvPr>
        </p:nvSpPr>
        <p:spPr/>
        <p:txBody>
          <a:bodyPr>
            <a:normAutofit lnSpcReduction="10000"/>
          </a:bodyPr>
          <a:lstStyle/>
          <a:p>
            <a:r>
              <a:rPr lang="nb-NO" dirty="0" smtClean="0"/>
              <a:t>Interkommunal undervisning </a:t>
            </a:r>
          </a:p>
          <a:p>
            <a:r>
              <a:rPr lang="nb-NO" dirty="0" smtClean="0"/>
              <a:t>Simulering Vest-Telemark</a:t>
            </a:r>
          </a:p>
          <a:p>
            <a:r>
              <a:rPr lang="nb-NO" dirty="0" smtClean="0"/>
              <a:t>11.04.2024</a:t>
            </a:r>
            <a:endParaRPr lang="nb-NO" dirty="0"/>
          </a:p>
        </p:txBody>
      </p:sp>
    </p:spTree>
    <p:extLst>
      <p:ext uri="{BB962C8B-B14F-4D97-AF65-F5344CB8AC3E}">
        <p14:creationId xmlns:p14="http://schemas.microsoft.com/office/powerpoint/2010/main" val="1677923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KASUS</a:t>
            </a:r>
            <a:endParaRPr lang="nb-NO" dirty="0"/>
          </a:p>
        </p:txBody>
      </p:sp>
      <p:sp>
        <p:nvSpPr>
          <p:cNvPr id="3" name="Plassholder for innhold 2"/>
          <p:cNvSpPr>
            <a:spLocks noGrp="1"/>
          </p:cNvSpPr>
          <p:nvPr>
            <p:ph idx="1"/>
          </p:nvPr>
        </p:nvSpPr>
        <p:spPr>
          <a:xfrm>
            <a:off x="677334" y="2160589"/>
            <a:ext cx="2656416" cy="1992311"/>
          </a:xfrm>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nb-NO" dirty="0" smtClean="0"/>
              <a:t>Mann, 24 år</a:t>
            </a:r>
          </a:p>
          <a:p>
            <a:pPr marL="0" indent="0">
              <a:buNone/>
            </a:pPr>
            <a:r>
              <a:rPr lang="nb-NO" dirty="0" smtClean="0"/>
              <a:t>Redusert allmenntilstand, feber, kvalme og diaré </a:t>
            </a:r>
            <a:br>
              <a:rPr lang="nb-NO" dirty="0" smtClean="0"/>
            </a:br>
            <a:r>
              <a:rPr lang="nb-NO" dirty="0" smtClean="0"/>
              <a:t>siste fire dager</a:t>
            </a:r>
          </a:p>
          <a:p>
            <a:pPr lvl="1"/>
            <a:endParaRPr lang="nb-NO" dirty="0"/>
          </a:p>
        </p:txBody>
      </p:sp>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2895" y="1793212"/>
            <a:ext cx="2725546" cy="4248150"/>
          </a:xfrm>
          <a:prstGeom prst="rect">
            <a:avLst/>
          </a:prstGeom>
        </p:spPr>
      </p:pic>
    </p:spTree>
    <p:extLst>
      <p:ext uri="{BB962C8B-B14F-4D97-AF65-F5344CB8AC3E}">
        <p14:creationId xmlns:p14="http://schemas.microsoft.com/office/powerpoint/2010/main" val="2890740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KASUS</a:t>
            </a:r>
            <a:endParaRPr lang="nb-NO" dirty="0"/>
          </a:p>
        </p:txBody>
      </p:sp>
      <p:sp>
        <p:nvSpPr>
          <p:cNvPr id="3" name="Plassholder for innhold 2"/>
          <p:cNvSpPr>
            <a:spLocks noGrp="1"/>
          </p:cNvSpPr>
          <p:nvPr>
            <p:ph idx="1"/>
          </p:nvPr>
        </p:nvSpPr>
        <p:spPr>
          <a:xfrm>
            <a:off x="677334" y="2160589"/>
            <a:ext cx="2656416" cy="1992311"/>
          </a:xfrm>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nb-NO" dirty="0" smtClean="0"/>
              <a:t>Mann, 24 år</a:t>
            </a:r>
          </a:p>
          <a:p>
            <a:pPr marL="0" indent="0">
              <a:buNone/>
            </a:pPr>
            <a:r>
              <a:rPr lang="nb-NO" dirty="0" smtClean="0"/>
              <a:t>Redusert </a:t>
            </a:r>
            <a:r>
              <a:rPr lang="nb-NO" dirty="0" err="1" smtClean="0"/>
              <a:t>allmenntisltand</a:t>
            </a:r>
            <a:r>
              <a:rPr lang="nb-NO" dirty="0" smtClean="0"/>
              <a:t>, feber, kvalme og diaré </a:t>
            </a:r>
            <a:br>
              <a:rPr lang="nb-NO" dirty="0" smtClean="0"/>
            </a:br>
            <a:r>
              <a:rPr lang="nb-NO" dirty="0" smtClean="0"/>
              <a:t>siste fire dager</a:t>
            </a:r>
          </a:p>
          <a:p>
            <a:pPr lvl="1"/>
            <a:endParaRPr lang="nb-NO" dirty="0"/>
          </a:p>
        </p:txBody>
      </p:sp>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2895" y="1793212"/>
            <a:ext cx="2725546" cy="4248150"/>
          </a:xfrm>
          <a:prstGeom prst="rect">
            <a:avLst/>
          </a:prstGeom>
        </p:spPr>
      </p:pic>
      <p:sp>
        <p:nvSpPr>
          <p:cNvPr id="9" name="TekstSylinder 8"/>
          <p:cNvSpPr txBox="1"/>
          <p:nvPr/>
        </p:nvSpPr>
        <p:spPr>
          <a:xfrm>
            <a:off x="6617586" y="2160589"/>
            <a:ext cx="2857500" cy="286232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nb-NO" dirty="0" smtClean="0"/>
              <a:t>Funn: </a:t>
            </a:r>
          </a:p>
          <a:p>
            <a:endParaRPr lang="nb-NO" dirty="0"/>
          </a:p>
          <a:p>
            <a:r>
              <a:rPr lang="nb-NO" dirty="0" smtClean="0"/>
              <a:t>RF: 36/min</a:t>
            </a:r>
          </a:p>
          <a:p>
            <a:r>
              <a:rPr lang="nb-NO" dirty="0" smtClean="0"/>
              <a:t>P:  115/min</a:t>
            </a:r>
          </a:p>
          <a:p>
            <a:r>
              <a:rPr lang="nb-NO" dirty="0" smtClean="0"/>
              <a:t>BT: 82/48</a:t>
            </a:r>
          </a:p>
          <a:p>
            <a:r>
              <a:rPr lang="nb-NO" dirty="0" smtClean="0"/>
              <a:t>SpO2: 75 %</a:t>
            </a:r>
          </a:p>
          <a:p>
            <a:r>
              <a:rPr lang="nb-NO" dirty="0" smtClean="0"/>
              <a:t>Temp: 36,3</a:t>
            </a:r>
          </a:p>
          <a:p>
            <a:r>
              <a:rPr lang="nb-NO" dirty="0" smtClean="0"/>
              <a:t>Bevissthet: A (våken, adekvat)</a:t>
            </a:r>
          </a:p>
          <a:p>
            <a:endParaRPr lang="nb-NO" dirty="0"/>
          </a:p>
        </p:txBody>
      </p:sp>
    </p:spTree>
    <p:extLst>
      <p:ext uri="{BB962C8B-B14F-4D97-AF65-F5344CB8AC3E}">
        <p14:creationId xmlns:p14="http://schemas.microsoft.com/office/powerpoint/2010/main" val="27538456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Sylinder 8"/>
          <p:cNvSpPr txBox="1"/>
          <p:nvPr/>
        </p:nvSpPr>
        <p:spPr>
          <a:xfrm>
            <a:off x="677334" y="642768"/>
            <a:ext cx="2547492" cy="954107"/>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nb-NO" sz="2000" b="1" dirty="0" smtClean="0"/>
              <a:t>Blodgass</a:t>
            </a:r>
            <a:r>
              <a:rPr lang="nb-NO" dirty="0" smtClean="0"/>
              <a:t>:</a:t>
            </a:r>
          </a:p>
          <a:p>
            <a:r>
              <a:rPr lang="nb-NO" dirty="0" smtClean="0"/>
              <a:t>Kritisk lav O2-metning</a:t>
            </a:r>
          </a:p>
          <a:p>
            <a:r>
              <a:rPr lang="nb-NO" dirty="0" smtClean="0"/>
              <a:t>Høy laktat (melkesyre)</a:t>
            </a:r>
            <a:endParaRPr lang="nb-NO" dirty="0"/>
          </a:p>
        </p:txBody>
      </p:sp>
      <p:sp>
        <p:nvSpPr>
          <p:cNvPr id="11" name="TekstSylinder 10"/>
          <p:cNvSpPr txBox="1"/>
          <p:nvPr/>
        </p:nvSpPr>
        <p:spPr>
          <a:xfrm>
            <a:off x="4852524" y="2497853"/>
            <a:ext cx="2525050" cy="150810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nb-NO" sz="2000" b="1" dirty="0" smtClean="0"/>
              <a:t>Blodprøver</a:t>
            </a:r>
            <a:r>
              <a:rPr lang="nb-NO" dirty="0" smtClean="0"/>
              <a:t>:</a:t>
            </a:r>
          </a:p>
          <a:p>
            <a:r>
              <a:rPr lang="nb-NO" dirty="0" smtClean="0"/>
              <a:t>Forhøyet CRP</a:t>
            </a:r>
          </a:p>
          <a:p>
            <a:r>
              <a:rPr lang="nb-NO" dirty="0" smtClean="0"/>
              <a:t>Forhøyede leukocytter</a:t>
            </a:r>
          </a:p>
          <a:p>
            <a:r>
              <a:rPr lang="nb-NO" dirty="0" smtClean="0"/>
              <a:t>Forhøyet ALAT</a:t>
            </a:r>
          </a:p>
          <a:p>
            <a:r>
              <a:rPr lang="nb-NO" dirty="0" smtClean="0"/>
              <a:t>Forhøyet </a:t>
            </a:r>
            <a:r>
              <a:rPr lang="nb-NO" dirty="0" err="1" smtClean="0"/>
              <a:t>kreatinin</a:t>
            </a:r>
            <a:endParaRPr lang="nb-NO" dirty="0"/>
          </a:p>
        </p:txBody>
      </p:sp>
      <p:sp>
        <p:nvSpPr>
          <p:cNvPr id="13" name="TekstSylinder 12"/>
          <p:cNvSpPr txBox="1"/>
          <p:nvPr/>
        </p:nvSpPr>
        <p:spPr>
          <a:xfrm>
            <a:off x="677334" y="5029200"/>
            <a:ext cx="2327881" cy="923330"/>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nb-NO" dirty="0" smtClean="0"/>
              <a:t>Røntgenbilde:</a:t>
            </a:r>
          </a:p>
          <a:p>
            <a:r>
              <a:rPr lang="nb-NO" dirty="0" smtClean="0"/>
              <a:t>Fortetning forenelig </a:t>
            </a:r>
          </a:p>
          <a:p>
            <a:r>
              <a:rPr lang="nb-NO" dirty="0" smtClean="0"/>
              <a:t>med pneumoni</a:t>
            </a:r>
            <a:endParaRPr lang="nb-NO" dirty="0"/>
          </a:p>
        </p:txBody>
      </p:sp>
      <p:pic>
        <p:nvPicPr>
          <p:cNvPr id="15" name="Bilde 14"/>
          <p:cNvPicPr>
            <a:picLocks noChangeAspect="1"/>
          </p:cNvPicPr>
          <p:nvPr/>
        </p:nvPicPr>
        <p:blipFill>
          <a:blip r:embed="rId3"/>
          <a:stretch>
            <a:fillRect/>
          </a:stretch>
        </p:blipFill>
        <p:spPr>
          <a:xfrm>
            <a:off x="3391362" y="258688"/>
            <a:ext cx="2752725" cy="1666875"/>
          </a:xfrm>
          <a:prstGeom prst="rect">
            <a:avLst/>
          </a:prstGeom>
        </p:spPr>
      </p:pic>
      <p:pic>
        <p:nvPicPr>
          <p:cNvPr id="16" name="Bilde 15"/>
          <p:cNvPicPr>
            <a:picLocks noChangeAspect="1"/>
          </p:cNvPicPr>
          <p:nvPr/>
        </p:nvPicPr>
        <p:blipFill>
          <a:blip r:embed="rId4"/>
          <a:stretch>
            <a:fillRect/>
          </a:stretch>
        </p:blipFill>
        <p:spPr>
          <a:xfrm>
            <a:off x="2157873" y="2327981"/>
            <a:ext cx="2466975" cy="1847850"/>
          </a:xfrm>
          <a:prstGeom prst="rect">
            <a:avLst/>
          </a:prstGeom>
        </p:spPr>
      </p:pic>
      <p:pic>
        <p:nvPicPr>
          <p:cNvPr id="17" name="Bilde 16"/>
          <p:cNvPicPr>
            <a:picLocks noChangeAspect="1"/>
          </p:cNvPicPr>
          <p:nvPr/>
        </p:nvPicPr>
        <p:blipFill>
          <a:blip r:embed="rId5"/>
          <a:stretch>
            <a:fillRect/>
          </a:stretch>
        </p:blipFill>
        <p:spPr>
          <a:xfrm>
            <a:off x="3391361" y="4578249"/>
            <a:ext cx="2723688" cy="2231154"/>
          </a:xfrm>
          <a:prstGeom prst="rect">
            <a:avLst/>
          </a:prstGeom>
        </p:spPr>
      </p:pic>
    </p:spTree>
    <p:extLst>
      <p:ext uri="{BB962C8B-B14F-4D97-AF65-F5344CB8AC3E}">
        <p14:creationId xmlns:p14="http://schemas.microsoft.com/office/powerpoint/2010/main" val="1697082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Ytterligere forsinkelser</a:t>
            </a:r>
            <a:endParaRPr lang="nb-NO" dirty="0"/>
          </a:p>
        </p:txBody>
      </p:sp>
      <p:sp>
        <p:nvSpPr>
          <p:cNvPr id="3" name="Plassholder for innhold 2"/>
          <p:cNvSpPr>
            <a:spLocks noGrp="1"/>
          </p:cNvSpPr>
          <p:nvPr>
            <p:ph idx="1"/>
          </p:nvPr>
        </p:nvSpPr>
        <p:spPr/>
        <p:txBody>
          <a:bodyPr/>
          <a:lstStyle/>
          <a:p>
            <a:r>
              <a:rPr lang="nb-NO" dirty="0" smtClean="0"/>
              <a:t>Diskusjon om sengepost vs. Intensivavdeling</a:t>
            </a:r>
          </a:p>
          <a:p>
            <a:pPr marL="0" indent="0">
              <a:buNone/>
            </a:pPr>
            <a:endParaRPr lang="nb-NO" dirty="0" smtClean="0"/>
          </a:p>
          <a:p>
            <a:r>
              <a:rPr lang="nb-NO" dirty="0" smtClean="0"/>
              <a:t>Antibiotika først 3 timer etter ankomst</a:t>
            </a:r>
          </a:p>
          <a:p>
            <a:pPr marL="0" indent="0">
              <a:buNone/>
            </a:pPr>
            <a:endParaRPr lang="nb-NO" dirty="0" smtClean="0"/>
          </a:p>
          <a:p>
            <a:r>
              <a:rPr lang="nb-NO" dirty="0" smtClean="0"/>
              <a:t>Død 7 timer etter ankomst</a:t>
            </a:r>
          </a:p>
          <a:p>
            <a:pPr marL="0" indent="0">
              <a:buNone/>
            </a:pPr>
            <a:endParaRPr lang="nb-NO" dirty="0" smtClean="0"/>
          </a:p>
          <a:p>
            <a:r>
              <a:rPr lang="nb-NO" dirty="0" smtClean="0"/>
              <a:t>Obduksjon:</a:t>
            </a:r>
          </a:p>
          <a:p>
            <a:pPr lvl="1"/>
            <a:r>
              <a:rPr lang="nb-NO" dirty="0" err="1" smtClean="0"/>
              <a:t>pneumokokksepsis</a:t>
            </a:r>
            <a:endParaRPr lang="nb-NO" dirty="0" smtClean="0"/>
          </a:p>
        </p:txBody>
      </p:sp>
    </p:spTree>
    <p:extLst>
      <p:ext uri="{BB962C8B-B14F-4D97-AF65-F5344CB8AC3E}">
        <p14:creationId xmlns:p14="http://schemas.microsoft.com/office/powerpoint/2010/main" val="10615703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Sepsisdiagnosen</a:t>
            </a:r>
            <a:endParaRPr lang="nb-NO" dirty="0"/>
          </a:p>
        </p:txBody>
      </p:sp>
      <p:pic>
        <p:nvPicPr>
          <p:cNvPr id="6" name="Plassholder for innhold 5"/>
          <p:cNvPicPr>
            <a:picLocks noGrp="1" noChangeAspect="1"/>
          </p:cNvPicPr>
          <p:nvPr>
            <p:ph idx="1"/>
          </p:nvPr>
        </p:nvPicPr>
        <p:blipFill>
          <a:blip r:embed="rId3"/>
          <a:stretch>
            <a:fillRect/>
          </a:stretch>
        </p:blipFill>
        <p:spPr>
          <a:xfrm>
            <a:off x="677334" y="1312140"/>
            <a:ext cx="7998833" cy="5545859"/>
          </a:xfrm>
          <a:prstGeom prst="rect">
            <a:avLst/>
          </a:prstGeom>
        </p:spPr>
      </p:pic>
    </p:spTree>
    <p:extLst>
      <p:ext uri="{BB962C8B-B14F-4D97-AF65-F5344CB8AC3E}">
        <p14:creationId xmlns:p14="http://schemas.microsoft.com/office/powerpoint/2010/main" val="27801530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Infeksjon og sepsis</a:t>
            </a:r>
            <a:endParaRPr lang="nb-NO" dirty="0"/>
          </a:p>
        </p:txBody>
      </p:sp>
      <p:sp>
        <p:nvSpPr>
          <p:cNvPr id="6" name="TekstSylinder 5"/>
          <p:cNvSpPr txBox="1"/>
          <p:nvPr/>
        </p:nvSpPr>
        <p:spPr>
          <a:xfrm>
            <a:off x="316315" y="3338851"/>
            <a:ext cx="2177199" cy="646331"/>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nb-NO" dirty="0" smtClean="0"/>
              <a:t>Mikrobens virkning </a:t>
            </a:r>
          </a:p>
          <a:p>
            <a:r>
              <a:rPr lang="nb-NO" dirty="0" smtClean="0"/>
              <a:t>på kroppen</a:t>
            </a:r>
            <a:endParaRPr lang="nb-NO" dirty="0"/>
          </a:p>
        </p:txBody>
      </p:sp>
      <p:sp>
        <p:nvSpPr>
          <p:cNvPr id="7" name="TekstSylinder 6"/>
          <p:cNvSpPr txBox="1"/>
          <p:nvPr/>
        </p:nvSpPr>
        <p:spPr>
          <a:xfrm>
            <a:off x="7517303" y="3343501"/>
            <a:ext cx="2199641" cy="646331"/>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nb-NO" dirty="0" smtClean="0"/>
              <a:t>Immunforsvarets </a:t>
            </a:r>
          </a:p>
          <a:p>
            <a:r>
              <a:rPr lang="nb-NO" dirty="0"/>
              <a:t>o</a:t>
            </a:r>
            <a:r>
              <a:rPr lang="nb-NO" dirty="0" smtClean="0"/>
              <a:t>verdrevne respons</a:t>
            </a:r>
            <a:endParaRPr lang="nb-NO" dirty="0"/>
          </a:p>
        </p:txBody>
      </p:sp>
      <p:sp>
        <p:nvSpPr>
          <p:cNvPr id="8" name="Pil høyre 7"/>
          <p:cNvSpPr/>
          <p:nvPr/>
        </p:nvSpPr>
        <p:spPr>
          <a:xfrm>
            <a:off x="2486393" y="342435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il venstre 8"/>
          <p:cNvSpPr/>
          <p:nvPr/>
        </p:nvSpPr>
        <p:spPr>
          <a:xfrm>
            <a:off x="6553139" y="342435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Bilde 2"/>
          <p:cNvPicPr>
            <a:picLocks noChangeAspect="1"/>
          </p:cNvPicPr>
          <p:nvPr/>
        </p:nvPicPr>
        <p:blipFill>
          <a:blip r:embed="rId3"/>
          <a:stretch>
            <a:fillRect/>
          </a:stretch>
        </p:blipFill>
        <p:spPr>
          <a:xfrm>
            <a:off x="3642834" y="2105754"/>
            <a:ext cx="2725148" cy="4249280"/>
          </a:xfrm>
          <a:prstGeom prst="rect">
            <a:avLst/>
          </a:prstGeom>
        </p:spPr>
      </p:pic>
    </p:spTree>
    <p:extLst>
      <p:ext uri="{BB962C8B-B14F-4D97-AF65-F5344CB8AC3E}">
        <p14:creationId xmlns:p14="http://schemas.microsoft.com/office/powerpoint/2010/main" val="10568137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Diagnosen</a:t>
            </a:r>
            <a:endParaRPr lang="nb-NO" dirty="0"/>
          </a:p>
        </p:txBody>
      </p:sp>
      <p:sp>
        <p:nvSpPr>
          <p:cNvPr id="3" name="Plassholder for innhold 2"/>
          <p:cNvSpPr>
            <a:spLocks noGrp="1"/>
          </p:cNvSpPr>
          <p:nvPr>
            <p:ph idx="1"/>
          </p:nvPr>
        </p:nvSpPr>
        <p:spPr>
          <a:xfrm>
            <a:off x="677334" y="2160589"/>
            <a:ext cx="2811671" cy="900663"/>
          </a:xfrm>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nb-NO" sz="2400" dirty="0" smtClean="0"/>
              <a:t>Påvist eller mistenkt infeksjon</a:t>
            </a:r>
          </a:p>
        </p:txBody>
      </p:sp>
      <p:sp>
        <p:nvSpPr>
          <p:cNvPr id="4" name="Plassholder for innhold 2"/>
          <p:cNvSpPr txBox="1">
            <a:spLocks/>
          </p:cNvSpPr>
          <p:nvPr/>
        </p:nvSpPr>
        <p:spPr>
          <a:xfrm>
            <a:off x="5436868" y="2160589"/>
            <a:ext cx="2633707" cy="60249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nb-NO" sz="2400" dirty="0" smtClean="0"/>
              <a:t>Kliniske kriterier</a:t>
            </a:r>
            <a:endParaRPr lang="nb-NO" sz="2400" dirty="0"/>
          </a:p>
        </p:txBody>
      </p:sp>
      <p:sp>
        <p:nvSpPr>
          <p:cNvPr id="6" name="TekstSylinder 5"/>
          <p:cNvSpPr txBox="1"/>
          <p:nvPr/>
        </p:nvSpPr>
        <p:spPr>
          <a:xfrm>
            <a:off x="677335" y="4253023"/>
            <a:ext cx="8596668" cy="1569660"/>
          </a:xfrm>
          <a:prstGeom prst="rect">
            <a:avLst/>
          </a:prstGeom>
          <a:solidFill>
            <a:schemeClr val="accent1">
              <a:lumMod val="20000"/>
              <a:lumOff val="80000"/>
            </a:schemeClr>
          </a:solidFill>
          <a:ln w="57150">
            <a:solidFill>
              <a:schemeClr val="accent1"/>
            </a:solidFill>
            <a:prstDash val="sysDot"/>
          </a:ln>
        </p:spPr>
        <p:txBody>
          <a:bodyPr wrap="square" rtlCol="0">
            <a:spAutoFit/>
          </a:bodyPr>
          <a:lstStyle/>
          <a:p>
            <a:pPr algn="ctr"/>
            <a:r>
              <a:rPr lang="nb-NO" sz="2400" dirty="0" smtClean="0"/>
              <a:t>Definisjon: </a:t>
            </a:r>
          </a:p>
          <a:p>
            <a:pPr algn="ctr"/>
            <a:endParaRPr lang="nb-NO" sz="2400" dirty="0">
              <a:solidFill>
                <a:schemeClr val="accent1">
                  <a:lumMod val="40000"/>
                  <a:lumOff val="60000"/>
                </a:schemeClr>
              </a:solidFill>
            </a:endParaRPr>
          </a:p>
          <a:p>
            <a:pPr algn="ctr"/>
            <a:r>
              <a:rPr lang="nb-NO" sz="2400" dirty="0" smtClean="0"/>
              <a:t>Sepsis er en livstruende organsvikt forårsaket av immunforsvarets overdrevne respons på infeksjon.</a:t>
            </a:r>
            <a:endParaRPr lang="nb-NO" sz="2400" dirty="0"/>
          </a:p>
        </p:txBody>
      </p:sp>
      <p:sp>
        <p:nvSpPr>
          <p:cNvPr id="5" name="Pluss 4"/>
          <p:cNvSpPr/>
          <p:nvPr/>
        </p:nvSpPr>
        <p:spPr>
          <a:xfrm>
            <a:off x="4085249" y="2160589"/>
            <a:ext cx="755374" cy="756658"/>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486139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4" y="445155"/>
            <a:ext cx="8596668" cy="1320800"/>
          </a:xfrm>
        </p:spPr>
        <p:txBody>
          <a:bodyPr/>
          <a:lstStyle/>
          <a:p>
            <a:r>
              <a:rPr lang="nb-NO" dirty="0" smtClean="0"/>
              <a:t>Patofysiologi</a:t>
            </a:r>
            <a:endParaRPr lang="nb-NO" dirty="0"/>
          </a:p>
        </p:txBody>
      </p:sp>
      <p:sp>
        <p:nvSpPr>
          <p:cNvPr id="3" name="Plassholder for innhold 2"/>
          <p:cNvSpPr>
            <a:spLocks noGrp="1"/>
          </p:cNvSpPr>
          <p:nvPr>
            <p:ph idx="1"/>
          </p:nvPr>
        </p:nvSpPr>
        <p:spPr>
          <a:xfrm>
            <a:off x="677334" y="1645484"/>
            <a:ext cx="3556736" cy="3960186"/>
          </a:xfrm>
        </p:spPr>
        <p:txBody>
          <a:bodyPr/>
          <a:lstStyle/>
          <a:p>
            <a:r>
              <a:rPr lang="nb-NO" dirty="0" smtClean="0"/>
              <a:t>Immunforsvaret gir normalt sett en </a:t>
            </a:r>
            <a:r>
              <a:rPr lang="nb-NO" b="1" dirty="0" smtClean="0"/>
              <a:t>effektiv og tilpasset respons</a:t>
            </a:r>
          </a:p>
          <a:p>
            <a:r>
              <a:rPr lang="nb-NO" dirty="0" smtClean="0"/>
              <a:t>Ved sepsis:</a:t>
            </a:r>
            <a:br>
              <a:rPr lang="nb-NO" dirty="0" smtClean="0"/>
            </a:br>
            <a:r>
              <a:rPr lang="nb-NO" dirty="0" smtClean="0"/>
              <a:t> «immunologisk atomkrig»</a:t>
            </a:r>
          </a:p>
          <a:p>
            <a:pPr lvl="1"/>
            <a:r>
              <a:rPr lang="nb-NO" dirty="0" smtClean="0"/>
              <a:t>Overreaksjon</a:t>
            </a:r>
          </a:p>
          <a:p>
            <a:pPr lvl="1"/>
            <a:r>
              <a:rPr lang="nb-NO" dirty="0" smtClean="0"/>
              <a:t>Lite hensyn til kroppens egne celler og funksjoner</a:t>
            </a:r>
          </a:p>
          <a:p>
            <a:pPr marL="0" indent="0">
              <a:buNone/>
            </a:pPr>
            <a:endParaRPr lang="nb-NO" dirty="0"/>
          </a:p>
        </p:txBody>
      </p:sp>
      <p:pic>
        <p:nvPicPr>
          <p:cNvPr id="5" name="Bilde 4"/>
          <p:cNvPicPr>
            <a:picLocks noChangeAspect="1"/>
          </p:cNvPicPr>
          <p:nvPr/>
        </p:nvPicPr>
        <p:blipFill>
          <a:blip r:embed="rId3"/>
          <a:stretch>
            <a:fillRect/>
          </a:stretch>
        </p:blipFill>
        <p:spPr>
          <a:xfrm>
            <a:off x="4837274" y="767592"/>
            <a:ext cx="4636442" cy="4400756"/>
          </a:xfrm>
          <a:prstGeom prst="rect">
            <a:avLst/>
          </a:prstGeom>
        </p:spPr>
      </p:pic>
      <p:pic>
        <p:nvPicPr>
          <p:cNvPr id="8" name="Bild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1103" y="4025930"/>
            <a:ext cx="609300" cy="846477"/>
          </a:xfrm>
          <a:prstGeom prst="rect">
            <a:avLst/>
          </a:prstGeom>
        </p:spPr>
      </p:pic>
      <p:pic>
        <p:nvPicPr>
          <p:cNvPr id="10" name="Bilde 9"/>
          <p:cNvPicPr>
            <a:picLocks noChangeAspect="1"/>
          </p:cNvPicPr>
          <p:nvPr/>
        </p:nvPicPr>
        <p:blipFill>
          <a:blip r:embed="rId5"/>
          <a:stretch>
            <a:fillRect/>
          </a:stretch>
        </p:blipFill>
        <p:spPr>
          <a:xfrm>
            <a:off x="7984917" y="2838066"/>
            <a:ext cx="3040455" cy="2034341"/>
          </a:xfrm>
          <a:prstGeom prst="rect">
            <a:avLst/>
          </a:prstGeom>
        </p:spPr>
      </p:pic>
      <p:pic>
        <p:nvPicPr>
          <p:cNvPr id="11" name="Bilde 10"/>
          <p:cNvPicPr>
            <a:picLocks noChangeAspect="1"/>
          </p:cNvPicPr>
          <p:nvPr/>
        </p:nvPicPr>
        <p:blipFill>
          <a:blip r:embed="rId6"/>
          <a:stretch>
            <a:fillRect/>
          </a:stretch>
        </p:blipFill>
        <p:spPr>
          <a:xfrm>
            <a:off x="5761103" y="3178512"/>
            <a:ext cx="609653" cy="847417"/>
          </a:xfrm>
          <a:prstGeom prst="rect">
            <a:avLst/>
          </a:prstGeom>
        </p:spPr>
      </p:pic>
      <p:pic>
        <p:nvPicPr>
          <p:cNvPr id="12" name="Bilde 11"/>
          <p:cNvPicPr>
            <a:picLocks noChangeAspect="1"/>
          </p:cNvPicPr>
          <p:nvPr/>
        </p:nvPicPr>
        <p:blipFill>
          <a:blip r:embed="rId6"/>
          <a:stretch>
            <a:fillRect/>
          </a:stretch>
        </p:blipFill>
        <p:spPr>
          <a:xfrm>
            <a:off x="6262174" y="3663110"/>
            <a:ext cx="609653" cy="847417"/>
          </a:xfrm>
          <a:prstGeom prst="rect">
            <a:avLst/>
          </a:prstGeom>
        </p:spPr>
      </p:pic>
    </p:spTree>
    <p:extLst>
      <p:ext uri="{BB962C8B-B14F-4D97-AF65-F5344CB8AC3E}">
        <p14:creationId xmlns:p14="http://schemas.microsoft.com/office/powerpoint/2010/main" val="14635369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4" y="445155"/>
            <a:ext cx="8596668" cy="1320800"/>
          </a:xfrm>
        </p:spPr>
        <p:txBody>
          <a:bodyPr/>
          <a:lstStyle/>
          <a:p>
            <a:r>
              <a:rPr lang="nb-NO" dirty="0" smtClean="0"/>
              <a:t>Patofysiologi</a:t>
            </a:r>
            <a:endParaRPr lang="nb-NO" dirty="0"/>
          </a:p>
        </p:txBody>
      </p:sp>
      <p:sp>
        <p:nvSpPr>
          <p:cNvPr id="3" name="Plassholder for innhold 2"/>
          <p:cNvSpPr>
            <a:spLocks noGrp="1"/>
          </p:cNvSpPr>
          <p:nvPr>
            <p:ph idx="1"/>
          </p:nvPr>
        </p:nvSpPr>
        <p:spPr>
          <a:xfrm>
            <a:off x="677334" y="1645484"/>
            <a:ext cx="3556736" cy="3960186"/>
          </a:xfrm>
        </p:spPr>
        <p:txBody>
          <a:bodyPr/>
          <a:lstStyle/>
          <a:p>
            <a:r>
              <a:rPr lang="nb-NO" dirty="0" smtClean="0"/>
              <a:t>Immunforsvaret gir normalt sett en </a:t>
            </a:r>
            <a:r>
              <a:rPr lang="nb-NO" b="1" dirty="0" smtClean="0"/>
              <a:t>effektiv og tilpasset respons</a:t>
            </a:r>
          </a:p>
          <a:p>
            <a:r>
              <a:rPr lang="nb-NO" dirty="0" smtClean="0"/>
              <a:t>Ved sepsis:</a:t>
            </a:r>
            <a:br>
              <a:rPr lang="nb-NO" dirty="0" smtClean="0"/>
            </a:br>
            <a:r>
              <a:rPr lang="nb-NO" dirty="0" smtClean="0"/>
              <a:t> «immunologisk atomkrig»</a:t>
            </a:r>
          </a:p>
          <a:p>
            <a:pPr lvl="1"/>
            <a:r>
              <a:rPr lang="nb-NO" dirty="0" smtClean="0"/>
              <a:t>Overreaksjon</a:t>
            </a:r>
          </a:p>
          <a:p>
            <a:pPr lvl="1"/>
            <a:r>
              <a:rPr lang="nb-NO" dirty="0" smtClean="0"/>
              <a:t>Lite hensyn til kroppens egne celler og funksjoner</a:t>
            </a:r>
          </a:p>
          <a:p>
            <a:pPr marL="0" indent="0">
              <a:buNone/>
            </a:pPr>
            <a:endParaRPr lang="nb-NO" dirty="0"/>
          </a:p>
        </p:txBody>
      </p:sp>
      <p:pic>
        <p:nvPicPr>
          <p:cNvPr id="5" name="Bilde 4"/>
          <p:cNvPicPr>
            <a:picLocks noChangeAspect="1"/>
          </p:cNvPicPr>
          <p:nvPr/>
        </p:nvPicPr>
        <p:blipFill>
          <a:blip r:embed="rId3"/>
          <a:stretch>
            <a:fillRect/>
          </a:stretch>
        </p:blipFill>
        <p:spPr>
          <a:xfrm>
            <a:off x="4837274" y="767592"/>
            <a:ext cx="4636442" cy="4400756"/>
          </a:xfrm>
          <a:prstGeom prst="rect">
            <a:avLst/>
          </a:prstGeom>
        </p:spPr>
      </p:pic>
      <p:pic>
        <p:nvPicPr>
          <p:cNvPr id="7" name="Bild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1103" y="3444900"/>
            <a:ext cx="671961" cy="581030"/>
          </a:xfrm>
          <a:prstGeom prst="rect">
            <a:avLst/>
          </a:prstGeom>
        </p:spPr>
      </p:pic>
      <p:pic>
        <p:nvPicPr>
          <p:cNvPr id="8" name="Bild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1103" y="4025930"/>
            <a:ext cx="609300" cy="846477"/>
          </a:xfrm>
          <a:prstGeom prst="rect">
            <a:avLst/>
          </a:prstGeom>
        </p:spPr>
      </p:pic>
      <p:pic>
        <p:nvPicPr>
          <p:cNvPr id="9" name="Bild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70403" y="3872174"/>
            <a:ext cx="702414" cy="704292"/>
          </a:xfrm>
          <a:prstGeom prst="rect">
            <a:avLst/>
          </a:prstGeom>
        </p:spPr>
      </p:pic>
      <p:pic>
        <p:nvPicPr>
          <p:cNvPr id="10" name="Bilde 9"/>
          <p:cNvPicPr>
            <a:picLocks noChangeAspect="1"/>
          </p:cNvPicPr>
          <p:nvPr/>
        </p:nvPicPr>
        <p:blipFill>
          <a:blip r:embed="rId7"/>
          <a:stretch>
            <a:fillRect/>
          </a:stretch>
        </p:blipFill>
        <p:spPr>
          <a:xfrm>
            <a:off x="8273365" y="2480792"/>
            <a:ext cx="3040455" cy="2034341"/>
          </a:xfrm>
          <a:prstGeom prst="rect">
            <a:avLst/>
          </a:prstGeom>
        </p:spPr>
      </p:pic>
      <p:pic>
        <p:nvPicPr>
          <p:cNvPr id="6" name="Bilde 5"/>
          <p:cNvPicPr>
            <a:picLocks noChangeAspect="1"/>
          </p:cNvPicPr>
          <p:nvPr/>
        </p:nvPicPr>
        <p:blipFill>
          <a:blip r:embed="rId8"/>
          <a:stretch>
            <a:fillRect/>
          </a:stretch>
        </p:blipFill>
        <p:spPr>
          <a:xfrm>
            <a:off x="4574916" y="2410880"/>
            <a:ext cx="3042168" cy="2036240"/>
          </a:xfrm>
          <a:prstGeom prst="rect">
            <a:avLst/>
          </a:prstGeom>
        </p:spPr>
      </p:pic>
      <p:pic>
        <p:nvPicPr>
          <p:cNvPr id="11" name="Bilde 10"/>
          <p:cNvPicPr>
            <a:picLocks noChangeAspect="1"/>
          </p:cNvPicPr>
          <p:nvPr/>
        </p:nvPicPr>
        <p:blipFill>
          <a:blip r:embed="rId8"/>
          <a:stretch>
            <a:fillRect/>
          </a:stretch>
        </p:blipFill>
        <p:spPr>
          <a:xfrm>
            <a:off x="4727316" y="2563280"/>
            <a:ext cx="3042168" cy="2036240"/>
          </a:xfrm>
          <a:prstGeom prst="rect">
            <a:avLst/>
          </a:prstGeom>
        </p:spPr>
      </p:pic>
      <p:pic>
        <p:nvPicPr>
          <p:cNvPr id="12" name="Bilde 11"/>
          <p:cNvPicPr>
            <a:picLocks noChangeAspect="1"/>
          </p:cNvPicPr>
          <p:nvPr/>
        </p:nvPicPr>
        <p:blipFill>
          <a:blip r:embed="rId8"/>
          <a:stretch>
            <a:fillRect/>
          </a:stretch>
        </p:blipFill>
        <p:spPr>
          <a:xfrm>
            <a:off x="4879716" y="2715680"/>
            <a:ext cx="3042168" cy="2036240"/>
          </a:xfrm>
          <a:prstGeom prst="rect">
            <a:avLst/>
          </a:prstGeom>
        </p:spPr>
      </p:pic>
      <p:pic>
        <p:nvPicPr>
          <p:cNvPr id="13" name="Bilde 12"/>
          <p:cNvPicPr>
            <a:picLocks noChangeAspect="1"/>
          </p:cNvPicPr>
          <p:nvPr/>
        </p:nvPicPr>
        <p:blipFill>
          <a:blip r:embed="rId8"/>
          <a:stretch>
            <a:fillRect/>
          </a:stretch>
        </p:blipFill>
        <p:spPr>
          <a:xfrm>
            <a:off x="5032116" y="2868080"/>
            <a:ext cx="3042168" cy="2036240"/>
          </a:xfrm>
          <a:prstGeom prst="rect">
            <a:avLst/>
          </a:prstGeom>
        </p:spPr>
      </p:pic>
      <p:pic>
        <p:nvPicPr>
          <p:cNvPr id="14" name="Bilde 13"/>
          <p:cNvPicPr>
            <a:picLocks noChangeAspect="1"/>
          </p:cNvPicPr>
          <p:nvPr/>
        </p:nvPicPr>
        <p:blipFill>
          <a:blip r:embed="rId8"/>
          <a:stretch>
            <a:fillRect/>
          </a:stretch>
        </p:blipFill>
        <p:spPr>
          <a:xfrm>
            <a:off x="5184516" y="3020480"/>
            <a:ext cx="3042168" cy="2036240"/>
          </a:xfrm>
          <a:prstGeom prst="rect">
            <a:avLst/>
          </a:prstGeom>
        </p:spPr>
      </p:pic>
      <p:pic>
        <p:nvPicPr>
          <p:cNvPr id="15" name="Bilde 14"/>
          <p:cNvPicPr>
            <a:picLocks noChangeAspect="1"/>
          </p:cNvPicPr>
          <p:nvPr/>
        </p:nvPicPr>
        <p:blipFill>
          <a:blip r:embed="rId8"/>
          <a:stretch>
            <a:fillRect/>
          </a:stretch>
        </p:blipFill>
        <p:spPr>
          <a:xfrm>
            <a:off x="5336916" y="3172880"/>
            <a:ext cx="3042168" cy="2036240"/>
          </a:xfrm>
          <a:prstGeom prst="rect">
            <a:avLst/>
          </a:prstGeom>
        </p:spPr>
      </p:pic>
      <p:pic>
        <p:nvPicPr>
          <p:cNvPr id="16" name="Bilde 15"/>
          <p:cNvPicPr>
            <a:picLocks noChangeAspect="1"/>
          </p:cNvPicPr>
          <p:nvPr/>
        </p:nvPicPr>
        <p:blipFill>
          <a:blip r:embed="rId8"/>
          <a:stretch>
            <a:fillRect/>
          </a:stretch>
        </p:blipFill>
        <p:spPr>
          <a:xfrm>
            <a:off x="5489316" y="3325280"/>
            <a:ext cx="3042168" cy="2036240"/>
          </a:xfrm>
          <a:prstGeom prst="rect">
            <a:avLst/>
          </a:prstGeom>
        </p:spPr>
      </p:pic>
      <p:pic>
        <p:nvPicPr>
          <p:cNvPr id="17" name="Bilde 16"/>
          <p:cNvPicPr>
            <a:picLocks noChangeAspect="1"/>
          </p:cNvPicPr>
          <p:nvPr/>
        </p:nvPicPr>
        <p:blipFill>
          <a:blip r:embed="rId8"/>
          <a:stretch>
            <a:fillRect/>
          </a:stretch>
        </p:blipFill>
        <p:spPr>
          <a:xfrm>
            <a:off x="5641716" y="3477680"/>
            <a:ext cx="3042168" cy="2036240"/>
          </a:xfrm>
          <a:prstGeom prst="rect">
            <a:avLst/>
          </a:prstGeom>
        </p:spPr>
      </p:pic>
      <p:pic>
        <p:nvPicPr>
          <p:cNvPr id="18" name="Bilde 17"/>
          <p:cNvPicPr>
            <a:picLocks noChangeAspect="1"/>
          </p:cNvPicPr>
          <p:nvPr/>
        </p:nvPicPr>
        <p:blipFill>
          <a:blip r:embed="rId8"/>
          <a:stretch>
            <a:fillRect/>
          </a:stretch>
        </p:blipFill>
        <p:spPr>
          <a:xfrm>
            <a:off x="5794116" y="3630080"/>
            <a:ext cx="3042168" cy="2036240"/>
          </a:xfrm>
          <a:prstGeom prst="rect">
            <a:avLst/>
          </a:prstGeom>
        </p:spPr>
      </p:pic>
      <p:pic>
        <p:nvPicPr>
          <p:cNvPr id="19" name="Bilde 18"/>
          <p:cNvPicPr>
            <a:picLocks noChangeAspect="1"/>
          </p:cNvPicPr>
          <p:nvPr/>
        </p:nvPicPr>
        <p:blipFill>
          <a:blip r:embed="rId8"/>
          <a:stretch>
            <a:fillRect/>
          </a:stretch>
        </p:blipFill>
        <p:spPr>
          <a:xfrm>
            <a:off x="5946516" y="3782480"/>
            <a:ext cx="3042168" cy="2036240"/>
          </a:xfrm>
          <a:prstGeom prst="rect">
            <a:avLst/>
          </a:prstGeom>
        </p:spPr>
      </p:pic>
      <p:pic>
        <p:nvPicPr>
          <p:cNvPr id="20" name="Bilde 19"/>
          <p:cNvPicPr>
            <a:picLocks noChangeAspect="1"/>
          </p:cNvPicPr>
          <p:nvPr/>
        </p:nvPicPr>
        <p:blipFill>
          <a:blip r:embed="rId8"/>
          <a:stretch>
            <a:fillRect/>
          </a:stretch>
        </p:blipFill>
        <p:spPr>
          <a:xfrm>
            <a:off x="6098916" y="3934880"/>
            <a:ext cx="3042168" cy="2036240"/>
          </a:xfrm>
          <a:prstGeom prst="rect">
            <a:avLst/>
          </a:prstGeom>
        </p:spPr>
      </p:pic>
      <p:pic>
        <p:nvPicPr>
          <p:cNvPr id="23" name="Bilde 22"/>
          <p:cNvPicPr>
            <a:picLocks noChangeAspect="1"/>
          </p:cNvPicPr>
          <p:nvPr/>
        </p:nvPicPr>
        <p:blipFill>
          <a:blip r:embed="rId8"/>
          <a:stretch>
            <a:fillRect/>
          </a:stretch>
        </p:blipFill>
        <p:spPr>
          <a:xfrm>
            <a:off x="8423727" y="2611960"/>
            <a:ext cx="3042168" cy="2036240"/>
          </a:xfrm>
          <a:prstGeom prst="rect">
            <a:avLst/>
          </a:prstGeom>
        </p:spPr>
      </p:pic>
      <p:pic>
        <p:nvPicPr>
          <p:cNvPr id="24" name="Bilde 23"/>
          <p:cNvPicPr>
            <a:picLocks noChangeAspect="1"/>
          </p:cNvPicPr>
          <p:nvPr/>
        </p:nvPicPr>
        <p:blipFill>
          <a:blip r:embed="rId8"/>
          <a:stretch>
            <a:fillRect/>
          </a:stretch>
        </p:blipFill>
        <p:spPr>
          <a:xfrm>
            <a:off x="8574089" y="2764360"/>
            <a:ext cx="3042168" cy="2036240"/>
          </a:xfrm>
          <a:prstGeom prst="rect">
            <a:avLst/>
          </a:prstGeom>
        </p:spPr>
      </p:pic>
      <p:pic>
        <p:nvPicPr>
          <p:cNvPr id="25" name="Bilde 24"/>
          <p:cNvPicPr>
            <a:picLocks noChangeAspect="1"/>
          </p:cNvPicPr>
          <p:nvPr/>
        </p:nvPicPr>
        <p:blipFill>
          <a:blip r:embed="rId8"/>
          <a:stretch>
            <a:fillRect/>
          </a:stretch>
        </p:blipFill>
        <p:spPr>
          <a:xfrm>
            <a:off x="8775533" y="2922071"/>
            <a:ext cx="3042168" cy="2036240"/>
          </a:xfrm>
          <a:prstGeom prst="rect">
            <a:avLst/>
          </a:prstGeom>
        </p:spPr>
      </p:pic>
      <p:pic>
        <p:nvPicPr>
          <p:cNvPr id="26" name="Bilde 25"/>
          <p:cNvPicPr>
            <a:picLocks noChangeAspect="1"/>
          </p:cNvPicPr>
          <p:nvPr/>
        </p:nvPicPr>
        <p:blipFill>
          <a:blip r:embed="rId8"/>
          <a:stretch>
            <a:fillRect/>
          </a:stretch>
        </p:blipFill>
        <p:spPr>
          <a:xfrm>
            <a:off x="8925895" y="3132108"/>
            <a:ext cx="3042168" cy="2036240"/>
          </a:xfrm>
          <a:prstGeom prst="rect">
            <a:avLst/>
          </a:prstGeom>
        </p:spPr>
      </p:pic>
      <p:pic>
        <p:nvPicPr>
          <p:cNvPr id="27" name="Bilde 26"/>
          <p:cNvPicPr>
            <a:picLocks noChangeAspect="1"/>
          </p:cNvPicPr>
          <p:nvPr/>
        </p:nvPicPr>
        <p:blipFill>
          <a:blip r:embed="rId8"/>
          <a:stretch>
            <a:fillRect/>
          </a:stretch>
        </p:blipFill>
        <p:spPr>
          <a:xfrm>
            <a:off x="9078295" y="3315982"/>
            <a:ext cx="3042168" cy="2036240"/>
          </a:xfrm>
          <a:prstGeom prst="rect">
            <a:avLst/>
          </a:prstGeom>
        </p:spPr>
      </p:pic>
    </p:spTree>
    <p:extLst>
      <p:ext uri="{BB962C8B-B14F-4D97-AF65-F5344CB8AC3E}">
        <p14:creationId xmlns:p14="http://schemas.microsoft.com/office/powerpoint/2010/main" val="5556299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1. Infeksjon</a:t>
            </a:r>
            <a:endParaRPr lang="nb-NO" dirty="0"/>
          </a:p>
        </p:txBody>
      </p:sp>
      <p:sp>
        <p:nvSpPr>
          <p:cNvPr id="3" name="Plassholder for innhold 2"/>
          <p:cNvSpPr>
            <a:spLocks noGrp="1"/>
          </p:cNvSpPr>
          <p:nvPr>
            <p:ph idx="1"/>
          </p:nvPr>
        </p:nvSpPr>
        <p:spPr/>
        <p:txBody>
          <a:bodyPr/>
          <a:lstStyle/>
          <a:p>
            <a:r>
              <a:rPr lang="nb-NO" dirty="0" smtClean="0"/>
              <a:t>Lunger</a:t>
            </a:r>
            <a:endParaRPr lang="nb-NO" dirty="0"/>
          </a:p>
          <a:p>
            <a:r>
              <a:rPr lang="nb-NO" dirty="0" smtClean="0"/>
              <a:t>Abdomen</a:t>
            </a:r>
          </a:p>
          <a:p>
            <a:r>
              <a:rPr lang="nb-NO" dirty="0" smtClean="0"/>
              <a:t>Urinveier</a:t>
            </a:r>
          </a:p>
          <a:p>
            <a:r>
              <a:rPr lang="nb-NO" dirty="0" smtClean="0"/>
              <a:t>Hud</a:t>
            </a:r>
          </a:p>
          <a:p>
            <a:r>
              <a:rPr lang="nb-NO" dirty="0" smtClean="0"/>
              <a:t>Hjerte</a:t>
            </a:r>
          </a:p>
          <a:p>
            <a:r>
              <a:rPr lang="nb-NO" dirty="0" smtClean="0"/>
              <a:t>Ukjent fokus</a:t>
            </a:r>
          </a:p>
        </p:txBody>
      </p:sp>
      <p:pic>
        <p:nvPicPr>
          <p:cNvPr id="4" name="Bilde 3"/>
          <p:cNvPicPr>
            <a:picLocks noChangeAspect="1"/>
          </p:cNvPicPr>
          <p:nvPr/>
        </p:nvPicPr>
        <p:blipFill>
          <a:blip r:embed="rId3"/>
          <a:stretch>
            <a:fillRect/>
          </a:stretch>
        </p:blipFill>
        <p:spPr>
          <a:xfrm>
            <a:off x="3779319" y="1228153"/>
            <a:ext cx="4633362" cy="4401693"/>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1" y="3929220"/>
            <a:ext cx="522514" cy="725908"/>
          </a:xfrm>
          <a:prstGeom prst="rect">
            <a:avLst/>
          </a:prstGeom>
        </p:spPr>
      </p:pic>
      <p:pic>
        <p:nvPicPr>
          <p:cNvPr id="8" name="Bilde 7"/>
          <p:cNvPicPr>
            <a:picLocks noChangeAspect="1"/>
          </p:cNvPicPr>
          <p:nvPr/>
        </p:nvPicPr>
        <p:blipFill>
          <a:blip r:embed="rId5"/>
          <a:stretch>
            <a:fillRect/>
          </a:stretch>
        </p:blipFill>
        <p:spPr>
          <a:xfrm>
            <a:off x="5324734" y="3416896"/>
            <a:ext cx="609653" cy="847417"/>
          </a:xfrm>
          <a:prstGeom prst="rect">
            <a:avLst/>
          </a:prstGeom>
        </p:spPr>
      </p:pic>
      <p:pic>
        <p:nvPicPr>
          <p:cNvPr id="9" name="Bilde 8"/>
          <p:cNvPicPr>
            <a:picLocks noChangeAspect="1"/>
          </p:cNvPicPr>
          <p:nvPr/>
        </p:nvPicPr>
        <p:blipFill>
          <a:blip r:embed="rId5"/>
          <a:stretch>
            <a:fillRect/>
          </a:stretch>
        </p:blipFill>
        <p:spPr>
          <a:xfrm>
            <a:off x="5486346" y="4149881"/>
            <a:ext cx="609653" cy="847417"/>
          </a:xfrm>
          <a:prstGeom prst="rect">
            <a:avLst/>
          </a:prstGeom>
        </p:spPr>
      </p:pic>
    </p:spTree>
    <p:extLst>
      <p:ext uri="{BB962C8B-B14F-4D97-AF65-F5344CB8AC3E}">
        <p14:creationId xmlns:p14="http://schemas.microsoft.com/office/powerpoint/2010/main" val="11131637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2</a:t>
            </a:r>
            <a:r>
              <a:rPr lang="nb-NO" dirty="0" smtClean="0"/>
              <a:t>. Mikrober i blodet</a:t>
            </a:r>
            <a:endParaRPr lang="nb-NO" dirty="0"/>
          </a:p>
        </p:txBody>
      </p:sp>
      <p:pic>
        <p:nvPicPr>
          <p:cNvPr id="4" name="Bilde 3"/>
          <p:cNvPicPr>
            <a:picLocks noChangeAspect="1"/>
          </p:cNvPicPr>
          <p:nvPr/>
        </p:nvPicPr>
        <p:blipFill>
          <a:blip r:embed="rId3"/>
          <a:stretch>
            <a:fillRect/>
          </a:stretch>
        </p:blipFill>
        <p:spPr>
          <a:xfrm>
            <a:off x="371279" y="1450148"/>
            <a:ext cx="4633362" cy="4401693"/>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4401" y="4233765"/>
            <a:ext cx="522514" cy="725908"/>
          </a:xfrm>
          <a:prstGeom prst="rect">
            <a:avLst/>
          </a:prstGeom>
        </p:spPr>
      </p:pic>
      <p:cxnSp>
        <p:nvCxnSpPr>
          <p:cNvPr id="11" name="Rett pilkobling 10"/>
          <p:cNvCxnSpPr/>
          <p:nvPr/>
        </p:nvCxnSpPr>
        <p:spPr>
          <a:xfrm flipV="1">
            <a:off x="5320147" y="3387436"/>
            <a:ext cx="1350817" cy="20781"/>
          </a:xfrm>
          <a:prstGeom prst="straightConnector1">
            <a:avLst/>
          </a:prstGeom>
          <a:ln w="15875">
            <a:prstDash val="sysDash"/>
            <a:tailEnd type="triangle"/>
          </a:ln>
        </p:spPr>
        <p:style>
          <a:lnRef idx="1">
            <a:schemeClr val="dk1"/>
          </a:lnRef>
          <a:fillRef idx="0">
            <a:schemeClr val="dk1"/>
          </a:fillRef>
          <a:effectRef idx="0">
            <a:schemeClr val="dk1"/>
          </a:effectRef>
          <a:fontRef idx="minor">
            <a:schemeClr val="tx1"/>
          </a:fontRef>
        </p:style>
      </p:cxnSp>
      <p:pic>
        <p:nvPicPr>
          <p:cNvPr id="14" name="Bilde 13"/>
          <p:cNvPicPr>
            <a:picLocks noChangeAspect="1"/>
          </p:cNvPicPr>
          <p:nvPr/>
        </p:nvPicPr>
        <p:blipFill>
          <a:blip r:embed="rId5"/>
          <a:stretch>
            <a:fillRect/>
          </a:stretch>
        </p:blipFill>
        <p:spPr>
          <a:xfrm>
            <a:off x="7141106" y="2752530"/>
            <a:ext cx="3085906" cy="1481235"/>
          </a:xfrm>
          <a:prstGeom prst="rect">
            <a:avLst/>
          </a:prstGeom>
        </p:spPr>
      </p:pic>
      <p:pic>
        <p:nvPicPr>
          <p:cNvPr id="16" name="Bilde 15"/>
          <p:cNvPicPr>
            <a:picLocks noChangeAspect="1"/>
          </p:cNvPicPr>
          <p:nvPr/>
        </p:nvPicPr>
        <p:blipFill>
          <a:blip r:embed="rId6"/>
          <a:stretch>
            <a:fillRect/>
          </a:stretch>
        </p:blipFill>
        <p:spPr>
          <a:xfrm>
            <a:off x="8796063" y="3595695"/>
            <a:ext cx="231341" cy="320112"/>
          </a:xfrm>
          <a:prstGeom prst="rect">
            <a:avLst/>
          </a:prstGeom>
        </p:spPr>
      </p:pic>
      <p:pic>
        <p:nvPicPr>
          <p:cNvPr id="17" name="Bilde 16"/>
          <p:cNvPicPr>
            <a:picLocks noChangeAspect="1"/>
          </p:cNvPicPr>
          <p:nvPr/>
        </p:nvPicPr>
        <p:blipFill>
          <a:blip r:embed="rId7"/>
          <a:stretch>
            <a:fillRect/>
          </a:stretch>
        </p:blipFill>
        <p:spPr>
          <a:xfrm>
            <a:off x="1860619" y="4112255"/>
            <a:ext cx="609653" cy="847417"/>
          </a:xfrm>
          <a:prstGeom prst="rect">
            <a:avLst/>
          </a:prstGeom>
        </p:spPr>
      </p:pic>
      <p:pic>
        <p:nvPicPr>
          <p:cNvPr id="18" name="Bilde 17"/>
          <p:cNvPicPr>
            <a:picLocks noChangeAspect="1"/>
          </p:cNvPicPr>
          <p:nvPr/>
        </p:nvPicPr>
        <p:blipFill>
          <a:blip r:embed="rId7"/>
          <a:stretch>
            <a:fillRect/>
          </a:stretch>
        </p:blipFill>
        <p:spPr>
          <a:xfrm>
            <a:off x="2078307" y="4596719"/>
            <a:ext cx="609653" cy="847417"/>
          </a:xfrm>
          <a:prstGeom prst="rect">
            <a:avLst/>
          </a:prstGeom>
        </p:spPr>
      </p:pic>
      <p:pic>
        <p:nvPicPr>
          <p:cNvPr id="19" name="Bilde 18"/>
          <p:cNvPicPr>
            <a:picLocks noChangeAspect="1"/>
          </p:cNvPicPr>
          <p:nvPr/>
        </p:nvPicPr>
        <p:blipFill>
          <a:blip r:embed="rId7"/>
          <a:stretch>
            <a:fillRect/>
          </a:stretch>
        </p:blipFill>
        <p:spPr>
          <a:xfrm>
            <a:off x="7767356" y="3130270"/>
            <a:ext cx="443726" cy="616779"/>
          </a:xfrm>
          <a:prstGeom prst="rect">
            <a:avLst/>
          </a:prstGeom>
        </p:spPr>
      </p:pic>
      <p:pic>
        <p:nvPicPr>
          <p:cNvPr id="20" name="Bilde 19"/>
          <p:cNvPicPr>
            <a:picLocks noChangeAspect="1"/>
          </p:cNvPicPr>
          <p:nvPr/>
        </p:nvPicPr>
        <p:blipFill>
          <a:blip r:embed="rId7"/>
          <a:stretch>
            <a:fillRect/>
          </a:stretch>
        </p:blipFill>
        <p:spPr>
          <a:xfrm>
            <a:off x="8257056" y="3650994"/>
            <a:ext cx="381027" cy="529627"/>
          </a:xfrm>
          <a:prstGeom prst="rect">
            <a:avLst/>
          </a:prstGeom>
        </p:spPr>
      </p:pic>
    </p:spTree>
    <p:extLst>
      <p:ext uri="{BB962C8B-B14F-4D97-AF65-F5344CB8AC3E}">
        <p14:creationId xmlns:p14="http://schemas.microsoft.com/office/powerpoint/2010/main" val="3870168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3. Immunologisk overreaksjon</a:t>
            </a:r>
            <a:endParaRPr lang="nb-NO" dirty="0"/>
          </a:p>
        </p:txBody>
      </p:sp>
      <p:pic>
        <p:nvPicPr>
          <p:cNvPr id="4" name="Bilde 3"/>
          <p:cNvPicPr>
            <a:picLocks noChangeAspect="1"/>
          </p:cNvPicPr>
          <p:nvPr/>
        </p:nvPicPr>
        <p:blipFill>
          <a:blip r:embed="rId3"/>
          <a:stretch>
            <a:fillRect/>
          </a:stretch>
        </p:blipFill>
        <p:spPr>
          <a:xfrm>
            <a:off x="371279" y="1450148"/>
            <a:ext cx="4633362" cy="4401693"/>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4401" y="4233765"/>
            <a:ext cx="522514" cy="725908"/>
          </a:xfrm>
          <a:prstGeom prst="rect">
            <a:avLst/>
          </a:prstGeom>
        </p:spPr>
      </p:pic>
      <p:cxnSp>
        <p:nvCxnSpPr>
          <p:cNvPr id="11" name="Rett pilkobling 10"/>
          <p:cNvCxnSpPr/>
          <p:nvPr/>
        </p:nvCxnSpPr>
        <p:spPr>
          <a:xfrm flipV="1">
            <a:off x="5320147" y="3387436"/>
            <a:ext cx="1350817" cy="20781"/>
          </a:xfrm>
          <a:prstGeom prst="straightConnector1">
            <a:avLst/>
          </a:prstGeom>
          <a:ln w="15875">
            <a:prstDash val="sysDash"/>
            <a:tailEnd type="triangle"/>
          </a:ln>
        </p:spPr>
        <p:style>
          <a:lnRef idx="1">
            <a:schemeClr val="dk1"/>
          </a:lnRef>
          <a:fillRef idx="0">
            <a:schemeClr val="dk1"/>
          </a:fillRef>
          <a:effectRef idx="0">
            <a:schemeClr val="dk1"/>
          </a:effectRef>
          <a:fontRef idx="minor">
            <a:schemeClr val="tx1"/>
          </a:fontRef>
        </p:style>
      </p:cxnSp>
      <p:pic>
        <p:nvPicPr>
          <p:cNvPr id="14" name="Bilde 13"/>
          <p:cNvPicPr>
            <a:picLocks noChangeAspect="1"/>
          </p:cNvPicPr>
          <p:nvPr/>
        </p:nvPicPr>
        <p:blipFill>
          <a:blip r:embed="rId5"/>
          <a:stretch>
            <a:fillRect/>
          </a:stretch>
        </p:blipFill>
        <p:spPr>
          <a:xfrm>
            <a:off x="7141106" y="2752530"/>
            <a:ext cx="3085906" cy="1481235"/>
          </a:xfrm>
          <a:prstGeom prst="rect">
            <a:avLst/>
          </a:prstGeom>
        </p:spPr>
      </p:pic>
      <p:pic>
        <p:nvPicPr>
          <p:cNvPr id="16" name="Bilde 15"/>
          <p:cNvPicPr>
            <a:picLocks noChangeAspect="1"/>
          </p:cNvPicPr>
          <p:nvPr/>
        </p:nvPicPr>
        <p:blipFill>
          <a:blip r:embed="rId6"/>
          <a:stretch>
            <a:fillRect/>
          </a:stretch>
        </p:blipFill>
        <p:spPr>
          <a:xfrm>
            <a:off x="8796063" y="3595695"/>
            <a:ext cx="231341" cy="320112"/>
          </a:xfrm>
          <a:prstGeom prst="rect">
            <a:avLst/>
          </a:prstGeom>
        </p:spPr>
      </p:pic>
      <p:pic>
        <p:nvPicPr>
          <p:cNvPr id="17" name="Bilde 16"/>
          <p:cNvPicPr>
            <a:picLocks noChangeAspect="1"/>
          </p:cNvPicPr>
          <p:nvPr/>
        </p:nvPicPr>
        <p:blipFill>
          <a:blip r:embed="rId7"/>
          <a:stretch>
            <a:fillRect/>
          </a:stretch>
        </p:blipFill>
        <p:spPr>
          <a:xfrm>
            <a:off x="1860619" y="4112255"/>
            <a:ext cx="609653" cy="847417"/>
          </a:xfrm>
          <a:prstGeom prst="rect">
            <a:avLst/>
          </a:prstGeom>
        </p:spPr>
      </p:pic>
      <p:pic>
        <p:nvPicPr>
          <p:cNvPr id="18" name="Bilde 17"/>
          <p:cNvPicPr>
            <a:picLocks noChangeAspect="1"/>
          </p:cNvPicPr>
          <p:nvPr/>
        </p:nvPicPr>
        <p:blipFill>
          <a:blip r:embed="rId7"/>
          <a:stretch>
            <a:fillRect/>
          </a:stretch>
        </p:blipFill>
        <p:spPr>
          <a:xfrm>
            <a:off x="2078307" y="4596719"/>
            <a:ext cx="609653" cy="847417"/>
          </a:xfrm>
          <a:prstGeom prst="rect">
            <a:avLst/>
          </a:prstGeom>
        </p:spPr>
      </p:pic>
      <p:pic>
        <p:nvPicPr>
          <p:cNvPr id="19" name="Bilde 18"/>
          <p:cNvPicPr>
            <a:picLocks noChangeAspect="1"/>
          </p:cNvPicPr>
          <p:nvPr/>
        </p:nvPicPr>
        <p:blipFill>
          <a:blip r:embed="rId7"/>
          <a:stretch>
            <a:fillRect/>
          </a:stretch>
        </p:blipFill>
        <p:spPr>
          <a:xfrm>
            <a:off x="7767356" y="3130270"/>
            <a:ext cx="443726" cy="616779"/>
          </a:xfrm>
          <a:prstGeom prst="rect">
            <a:avLst/>
          </a:prstGeom>
        </p:spPr>
      </p:pic>
      <p:pic>
        <p:nvPicPr>
          <p:cNvPr id="20" name="Bilde 19"/>
          <p:cNvPicPr>
            <a:picLocks noChangeAspect="1"/>
          </p:cNvPicPr>
          <p:nvPr/>
        </p:nvPicPr>
        <p:blipFill>
          <a:blip r:embed="rId7"/>
          <a:stretch>
            <a:fillRect/>
          </a:stretch>
        </p:blipFill>
        <p:spPr>
          <a:xfrm>
            <a:off x="8257056" y="3650994"/>
            <a:ext cx="381027" cy="529627"/>
          </a:xfrm>
          <a:prstGeom prst="rect">
            <a:avLst/>
          </a:prstGeom>
        </p:spPr>
      </p:pic>
      <p:pic>
        <p:nvPicPr>
          <p:cNvPr id="3" name="Bilde 2"/>
          <p:cNvPicPr>
            <a:picLocks noChangeAspect="1"/>
          </p:cNvPicPr>
          <p:nvPr/>
        </p:nvPicPr>
        <p:blipFill>
          <a:blip r:embed="rId8"/>
          <a:stretch>
            <a:fillRect/>
          </a:stretch>
        </p:blipFill>
        <p:spPr>
          <a:xfrm>
            <a:off x="3370456" y="2371928"/>
            <a:ext cx="4618763" cy="3339645"/>
          </a:xfrm>
          <a:prstGeom prst="rect">
            <a:avLst/>
          </a:prstGeom>
        </p:spPr>
      </p:pic>
      <p:sp>
        <p:nvSpPr>
          <p:cNvPr id="5" name="TekstSylinder 4"/>
          <p:cNvSpPr txBox="1"/>
          <p:nvPr/>
        </p:nvSpPr>
        <p:spPr>
          <a:xfrm>
            <a:off x="4448200" y="5851841"/>
            <a:ext cx="2024913" cy="400110"/>
          </a:xfrm>
          <a:prstGeom prst="rect">
            <a:avLst/>
          </a:prstGeom>
          <a:noFill/>
        </p:spPr>
        <p:txBody>
          <a:bodyPr wrap="none" rtlCol="0">
            <a:spAutoFit/>
          </a:bodyPr>
          <a:lstStyle/>
          <a:p>
            <a:r>
              <a:rPr lang="nb-NO" dirty="0" smtClean="0"/>
              <a:t>«</a:t>
            </a:r>
            <a:r>
              <a:rPr lang="nb-NO" sz="2000" b="1" dirty="0" smtClean="0"/>
              <a:t>Cytokinstorm</a:t>
            </a:r>
            <a:r>
              <a:rPr lang="nb-NO" dirty="0" smtClean="0"/>
              <a:t>»</a:t>
            </a:r>
            <a:endParaRPr lang="nb-NO" dirty="0"/>
          </a:p>
        </p:txBody>
      </p:sp>
    </p:spTree>
    <p:extLst>
      <p:ext uri="{BB962C8B-B14F-4D97-AF65-F5344CB8AC3E}">
        <p14:creationId xmlns:p14="http://schemas.microsoft.com/office/powerpoint/2010/main" val="9668647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4. Kapillær lekkasje og </a:t>
            </a:r>
            <a:r>
              <a:rPr lang="nb-NO" dirty="0" err="1" smtClean="0"/>
              <a:t>vasodilatasjon</a:t>
            </a:r>
            <a:endParaRPr lang="nb-NO" dirty="0"/>
          </a:p>
        </p:txBody>
      </p:sp>
      <p:pic>
        <p:nvPicPr>
          <p:cNvPr id="4" name="Bilde 3"/>
          <p:cNvPicPr>
            <a:picLocks noChangeAspect="1"/>
          </p:cNvPicPr>
          <p:nvPr/>
        </p:nvPicPr>
        <p:blipFill>
          <a:blip r:embed="rId3"/>
          <a:stretch>
            <a:fillRect/>
          </a:stretch>
        </p:blipFill>
        <p:spPr>
          <a:xfrm>
            <a:off x="371279" y="1450148"/>
            <a:ext cx="4633362" cy="4401693"/>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4401" y="4233765"/>
            <a:ext cx="522514" cy="725908"/>
          </a:xfrm>
          <a:prstGeom prst="rect">
            <a:avLst/>
          </a:prstGeom>
        </p:spPr>
      </p:pic>
      <p:cxnSp>
        <p:nvCxnSpPr>
          <p:cNvPr id="11" name="Rett pilkobling 10"/>
          <p:cNvCxnSpPr/>
          <p:nvPr/>
        </p:nvCxnSpPr>
        <p:spPr>
          <a:xfrm flipV="1">
            <a:off x="5320147" y="3387436"/>
            <a:ext cx="1350817" cy="20781"/>
          </a:xfrm>
          <a:prstGeom prst="straightConnector1">
            <a:avLst/>
          </a:prstGeom>
          <a:ln w="15875">
            <a:prstDash val="sysDash"/>
            <a:tailEnd type="triangle"/>
          </a:ln>
        </p:spPr>
        <p:style>
          <a:lnRef idx="1">
            <a:schemeClr val="dk1"/>
          </a:lnRef>
          <a:fillRef idx="0">
            <a:schemeClr val="dk1"/>
          </a:fillRef>
          <a:effectRef idx="0">
            <a:schemeClr val="dk1"/>
          </a:effectRef>
          <a:fontRef idx="minor">
            <a:schemeClr val="tx1"/>
          </a:fontRef>
        </p:style>
      </p:cxnSp>
      <p:pic>
        <p:nvPicPr>
          <p:cNvPr id="14" name="Bilde 13"/>
          <p:cNvPicPr>
            <a:picLocks noChangeAspect="1"/>
          </p:cNvPicPr>
          <p:nvPr/>
        </p:nvPicPr>
        <p:blipFill>
          <a:blip r:embed="rId5"/>
          <a:stretch>
            <a:fillRect/>
          </a:stretch>
        </p:blipFill>
        <p:spPr>
          <a:xfrm>
            <a:off x="7141106" y="2752530"/>
            <a:ext cx="3085906" cy="1481235"/>
          </a:xfrm>
          <a:prstGeom prst="rect">
            <a:avLst/>
          </a:prstGeom>
        </p:spPr>
      </p:pic>
      <p:pic>
        <p:nvPicPr>
          <p:cNvPr id="16" name="Bilde 15"/>
          <p:cNvPicPr>
            <a:picLocks noChangeAspect="1"/>
          </p:cNvPicPr>
          <p:nvPr/>
        </p:nvPicPr>
        <p:blipFill>
          <a:blip r:embed="rId6"/>
          <a:stretch>
            <a:fillRect/>
          </a:stretch>
        </p:blipFill>
        <p:spPr>
          <a:xfrm>
            <a:off x="8796063" y="3595695"/>
            <a:ext cx="231341" cy="320112"/>
          </a:xfrm>
          <a:prstGeom prst="rect">
            <a:avLst/>
          </a:prstGeom>
        </p:spPr>
      </p:pic>
      <p:pic>
        <p:nvPicPr>
          <p:cNvPr id="17" name="Bilde 16"/>
          <p:cNvPicPr>
            <a:picLocks noChangeAspect="1"/>
          </p:cNvPicPr>
          <p:nvPr/>
        </p:nvPicPr>
        <p:blipFill>
          <a:blip r:embed="rId7"/>
          <a:stretch>
            <a:fillRect/>
          </a:stretch>
        </p:blipFill>
        <p:spPr>
          <a:xfrm>
            <a:off x="1860619" y="4112255"/>
            <a:ext cx="609653" cy="847417"/>
          </a:xfrm>
          <a:prstGeom prst="rect">
            <a:avLst/>
          </a:prstGeom>
        </p:spPr>
      </p:pic>
      <p:pic>
        <p:nvPicPr>
          <p:cNvPr id="18" name="Bilde 17"/>
          <p:cNvPicPr>
            <a:picLocks noChangeAspect="1"/>
          </p:cNvPicPr>
          <p:nvPr/>
        </p:nvPicPr>
        <p:blipFill>
          <a:blip r:embed="rId7"/>
          <a:stretch>
            <a:fillRect/>
          </a:stretch>
        </p:blipFill>
        <p:spPr>
          <a:xfrm>
            <a:off x="2078307" y="4596719"/>
            <a:ext cx="609653" cy="847417"/>
          </a:xfrm>
          <a:prstGeom prst="rect">
            <a:avLst/>
          </a:prstGeom>
        </p:spPr>
      </p:pic>
      <p:pic>
        <p:nvPicPr>
          <p:cNvPr id="19" name="Bilde 18"/>
          <p:cNvPicPr>
            <a:picLocks noChangeAspect="1"/>
          </p:cNvPicPr>
          <p:nvPr/>
        </p:nvPicPr>
        <p:blipFill>
          <a:blip r:embed="rId7"/>
          <a:stretch>
            <a:fillRect/>
          </a:stretch>
        </p:blipFill>
        <p:spPr>
          <a:xfrm>
            <a:off x="7767356" y="3130270"/>
            <a:ext cx="443726" cy="616779"/>
          </a:xfrm>
          <a:prstGeom prst="rect">
            <a:avLst/>
          </a:prstGeom>
        </p:spPr>
      </p:pic>
      <p:pic>
        <p:nvPicPr>
          <p:cNvPr id="20" name="Bilde 19"/>
          <p:cNvPicPr>
            <a:picLocks noChangeAspect="1"/>
          </p:cNvPicPr>
          <p:nvPr/>
        </p:nvPicPr>
        <p:blipFill>
          <a:blip r:embed="rId7"/>
          <a:stretch>
            <a:fillRect/>
          </a:stretch>
        </p:blipFill>
        <p:spPr>
          <a:xfrm>
            <a:off x="8257056" y="3650994"/>
            <a:ext cx="381027" cy="529627"/>
          </a:xfrm>
          <a:prstGeom prst="rect">
            <a:avLst/>
          </a:prstGeom>
        </p:spPr>
      </p:pic>
      <p:pic>
        <p:nvPicPr>
          <p:cNvPr id="5" name="Bilde 4"/>
          <p:cNvPicPr>
            <a:picLocks noChangeAspect="1"/>
          </p:cNvPicPr>
          <p:nvPr/>
        </p:nvPicPr>
        <p:blipFill>
          <a:blip r:embed="rId8"/>
          <a:stretch>
            <a:fillRect/>
          </a:stretch>
        </p:blipFill>
        <p:spPr>
          <a:xfrm>
            <a:off x="6994705" y="4767430"/>
            <a:ext cx="1036926" cy="1036926"/>
          </a:xfrm>
          <a:prstGeom prst="rect">
            <a:avLst/>
          </a:prstGeom>
        </p:spPr>
      </p:pic>
      <p:pic>
        <p:nvPicPr>
          <p:cNvPr id="7" name="Bilde 6"/>
          <p:cNvPicPr>
            <a:picLocks noChangeAspect="1"/>
          </p:cNvPicPr>
          <p:nvPr/>
        </p:nvPicPr>
        <p:blipFill>
          <a:blip r:embed="rId8"/>
          <a:stretch>
            <a:fillRect/>
          </a:stretch>
        </p:blipFill>
        <p:spPr>
          <a:xfrm>
            <a:off x="7629831" y="4535963"/>
            <a:ext cx="648998" cy="648998"/>
          </a:xfrm>
          <a:prstGeom prst="rect">
            <a:avLst/>
          </a:prstGeom>
        </p:spPr>
      </p:pic>
      <p:pic>
        <p:nvPicPr>
          <p:cNvPr id="8" name="Bilde 7"/>
          <p:cNvPicPr>
            <a:picLocks noChangeAspect="1"/>
          </p:cNvPicPr>
          <p:nvPr/>
        </p:nvPicPr>
        <p:blipFill>
          <a:blip r:embed="rId8"/>
          <a:stretch>
            <a:fillRect/>
          </a:stretch>
        </p:blipFill>
        <p:spPr>
          <a:xfrm>
            <a:off x="9458537" y="4988219"/>
            <a:ext cx="692708" cy="692708"/>
          </a:xfrm>
          <a:prstGeom prst="rect">
            <a:avLst/>
          </a:prstGeom>
        </p:spPr>
      </p:pic>
      <p:pic>
        <p:nvPicPr>
          <p:cNvPr id="9" name="Bilde 8"/>
          <p:cNvPicPr>
            <a:picLocks noChangeAspect="1"/>
          </p:cNvPicPr>
          <p:nvPr/>
        </p:nvPicPr>
        <p:blipFill>
          <a:blip r:embed="rId8"/>
          <a:stretch>
            <a:fillRect/>
          </a:stretch>
        </p:blipFill>
        <p:spPr>
          <a:xfrm>
            <a:off x="8883130" y="4300713"/>
            <a:ext cx="781744" cy="781744"/>
          </a:xfrm>
          <a:prstGeom prst="rect">
            <a:avLst/>
          </a:prstGeom>
        </p:spPr>
      </p:pic>
      <p:pic>
        <p:nvPicPr>
          <p:cNvPr id="10" name="Bilde 9"/>
          <p:cNvPicPr>
            <a:picLocks noChangeAspect="1"/>
          </p:cNvPicPr>
          <p:nvPr/>
        </p:nvPicPr>
        <p:blipFill>
          <a:blip r:embed="rId8"/>
          <a:stretch>
            <a:fillRect/>
          </a:stretch>
        </p:blipFill>
        <p:spPr>
          <a:xfrm>
            <a:off x="8174502" y="4851689"/>
            <a:ext cx="922859" cy="922859"/>
          </a:xfrm>
          <a:prstGeom prst="rect">
            <a:avLst/>
          </a:prstGeom>
        </p:spPr>
      </p:pic>
    </p:spTree>
    <p:extLst>
      <p:ext uri="{BB962C8B-B14F-4D97-AF65-F5344CB8AC3E}">
        <p14:creationId xmlns:p14="http://schemas.microsoft.com/office/powerpoint/2010/main" val="40896973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4. Kapillær lekkasje og </a:t>
            </a:r>
            <a:r>
              <a:rPr lang="nb-NO" dirty="0" err="1" smtClean="0"/>
              <a:t>vasodilatasjon</a:t>
            </a:r>
            <a:endParaRPr lang="nb-NO" dirty="0"/>
          </a:p>
        </p:txBody>
      </p:sp>
      <p:pic>
        <p:nvPicPr>
          <p:cNvPr id="4" name="Bilde 3"/>
          <p:cNvPicPr>
            <a:picLocks noChangeAspect="1"/>
          </p:cNvPicPr>
          <p:nvPr/>
        </p:nvPicPr>
        <p:blipFill>
          <a:blip r:embed="rId3"/>
          <a:stretch>
            <a:fillRect/>
          </a:stretch>
        </p:blipFill>
        <p:spPr>
          <a:xfrm>
            <a:off x="371279" y="1450148"/>
            <a:ext cx="4633362" cy="4401693"/>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4401" y="4233765"/>
            <a:ext cx="522514" cy="725908"/>
          </a:xfrm>
          <a:prstGeom prst="rect">
            <a:avLst/>
          </a:prstGeom>
        </p:spPr>
      </p:pic>
      <p:cxnSp>
        <p:nvCxnSpPr>
          <p:cNvPr id="11" name="Rett pilkobling 10"/>
          <p:cNvCxnSpPr/>
          <p:nvPr/>
        </p:nvCxnSpPr>
        <p:spPr>
          <a:xfrm flipV="1">
            <a:off x="5320147" y="3387436"/>
            <a:ext cx="1350817" cy="20781"/>
          </a:xfrm>
          <a:prstGeom prst="straightConnector1">
            <a:avLst/>
          </a:prstGeom>
          <a:ln w="15875">
            <a:prstDash val="sysDash"/>
            <a:tailEnd type="triangle"/>
          </a:ln>
        </p:spPr>
        <p:style>
          <a:lnRef idx="1">
            <a:schemeClr val="dk1"/>
          </a:lnRef>
          <a:fillRef idx="0">
            <a:schemeClr val="dk1"/>
          </a:fillRef>
          <a:effectRef idx="0">
            <a:schemeClr val="dk1"/>
          </a:effectRef>
          <a:fontRef idx="minor">
            <a:schemeClr val="tx1"/>
          </a:fontRef>
        </p:style>
      </p:cxnSp>
      <p:pic>
        <p:nvPicPr>
          <p:cNvPr id="14" name="Bilde 13"/>
          <p:cNvPicPr>
            <a:picLocks noChangeAspect="1"/>
          </p:cNvPicPr>
          <p:nvPr/>
        </p:nvPicPr>
        <p:blipFill>
          <a:blip r:embed="rId5"/>
          <a:stretch>
            <a:fillRect/>
          </a:stretch>
        </p:blipFill>
        <p:spPr>
          <a:xfrm>
            <a:off x="7141106" y="1450148"/>
            <a:ext cx="3085906" cy="3085815"/>
          </a:xfrm>
          <a:prstGeom prst="rect">
            <a:avLst/>
          </a:prstGeom>
        </p:spPr>
      </p:pic>
      <p:pic>
        <p:nvPicPr>
          <p:cNvPr id="16" name="Bilde 15"/>
          <p:cNvPicPr>
            <a:picLocks noChangeAspect="1"/>
          </p:cNvPicPr>
          <p:nvPr/>
        </p:nvPicPr>
        <p:blipFill>
          <a:blip r:embed="rId6"/>
          <a:stretch>
            <a:fillRect/>
          </a:stretch>
        </p:blipFill>
        <p:spPr>
          <a:xfrm>
            <a:off x="8796063" y="3595695"/>
            <a:ext cx="231341" cy="320112"/>
          </a:xfrm>
          <a:prstGeom prst="rect">
            <a:avLst/>
          </a:prstGeom>
        </p:spPr>
      </p:pic>
      <p:pic>
        <p:nvPicPr>
          <p:cNvPr id="17" name="Bilde 16"/>
          <p:cNvPicPr>
            <a:picLocks noChangeAspect="1"/>
          </p:cNvPicPr>
          <p:nvPr/>
        </p:nvPicPr>
        <p:blipFill>
          <a:blip r:embed="rId7"/>
          <a:stretch>
            <a:fillRect/>
          </a:stretch>
        </p:blipFill>
        <p:spPr>
          <a:xfrm>
            <a:off x="1860619" y="4112255"/>
            <a:ext cx="609653" cy="847417"/>
          </a:xfrm>
          <a:prstGeom prst="rect">
            <a:avLst/>
          </a:prstGeom>
        </p:spPr>
      </p:pic>
      <p:pic>
        <p:nvPicPr>
          <p:cNvPr id="18" name="Bilde 17"/>
          <p:cNvPicPr>
            <a:picLocks noChangeAspect="1"/>
          </p:cNvPicPr>
          <p:nvPr/>
        </p:nvPicPr>
        <p:blipFill>
          <a:blip r:embed="rId7"/>
          <a:stretch>
            <a:fillRect/>
          </a:stretch>
        </p:blipFill>
        <p:spPr>
          <a:xfrm>
            <a:off x="2078307" y="4596719"/>
            <a:ext cx="609653" cy="847417"/>
          </a:xfrm>
          <a:prstGeom prst="rect">
            <a:avLst/>
          </a:prstGeom>
        </p:spPr>
      </p:pic>
      <p:pic>
        <p:nvPicPr>
          <p:cNvPr id="19" name="Bilde 18"/>
          <p:cNvPicPr>
            <a:picLocks noChangeAspect="1"/>
          </p:cNvPicPr>
          <p:nvPr/>
        </p:nvPicPr>
        <p:blipFill>
          <a:blip r:embed="rId7"/>
          <a:stretch>
            <a:fillRect/>
          </a:stretch>
        </p:blipFill>
        <p:spPr>
          <a:xfrm>
            <a:off x="7767356" y="3130270"/>
            <a:ext cx="443726" cy="616779"/>
          </a:xfrm>
          <a:prstGeom prst="rect">
            <a:avLst/>
          </a:prstGeom>
        </p:spPr>
      </p:pic>
      <p:pic>
        <p:nvPicPr>
          <p:cNvPr id="20" name="Bilde 19"/>
          <p:cNvPicPr>
            <a:picLocks noChangeAspect="1"/>
          </p:cNvPicPr>
          <p:nvPr/>
        </p:nvPicPr>
        <p:blipFill>
          <a:blip r:embed="rId7"/>
          <a:stretch>
            <a:fillRect/>
          </a:stretch>
        </p:blipFill>
        <p:spPr>
          <a:xfrm>
            <a:off x="8257056" y="3650994"/>
            <a:ext cx="381027" cy="529627"/>
          </a:xfrm>
          <a:prstGeom prst="rect">
            <a:avLst/>
          </a:prstGeom>
        </p:spPr>
      </p:pic>
      <p:pic>
        <p:nvPicPr>
          <p:cNvPr id="5" name="Bilde 4"/>
          <p:cNvPicPr>
            <a:picLocks noChangeAspect="1"/>
          </p:cNvPicPr>
          <p:nvPr/>
        </p:nvPicPr>
        <p:blipFill>
          <a:blip r:embed="rId8"/>
          <a:stretch>
            <a:fillRect/>
          </a:stretch>
        </p:blipFill>
        <p:spPr>
          <a:xfrm>
            <a:off x="6994705" y="4767430"/>
            <a:ext cx="1036926" cy="1036926"/>
          </a:xfrm>
          <a:prstGeom prst="rect">
            <a:avLst/>
          </a:prstGeom>
        </p:spPr>
      </p:pic>
      <p:pic>
        <p:nvPicPr>
          <p:cNvPr id="7" name="Bilde 6"/>
          <p:cNvPicPr>
            <a:picLocks noChangeAspect="1"/>
          </p:cNvPicPr>
          <p:nvPr/>
        </p:nvPicPr>
        <p:blipFill>
          <a:blip r:embed="rId8"/>
          <a:stretch>
            <a:fillRect/>
          </a:stretch>
        </p:blipFill>
        <p:spPr>
          <a:xfrm>
            <a:off x="7629831" y="4535963"/>
            <a:ext cx="648998" cy="648998"/>
          </a:xfrm>
          <a:prstGeom prst="rect">
            <a:avLst/>
          </a:prstGeom>
        </p:spPr>
      </p:pic>
      <p:pic>
        <p:nvPicPr>
          <p:cNvPr id="8" name="Bilde 7"/>
          <p:cNvPicPr>
            <a:picLocks noChangeAspect="1"/>
          </p:cNvPicPr>
          <p:nvPr/>
        </p:nvPicPr>
        <p:blipFill>
          <a:blip r:embed="rId8"/>
          <a:stretch>
            <a:fillRect/>
          </a:stretch>
        </p:blipFill>
        <p:spPr>
          <a:xfrm>
            <a:off x="9458537" y="4988219"/>
            <a:ext cx="692708" cy="692708"/>
          </a:xfrm>
          <a:prstGeom prst="rect">
            <a:avLst/>
          </a:prstGeom>
        </p:spPr>
      </p:pic>
      <p:pic>
        <p:nvPicPr>
          <p:cNvPr id="9" name="Bilde 8"/>
          <p:cNvPicPr>
            <a:picLocks noChangeAspect="1"/>
          </p:cNvPicPr>
          <p:nvPr/>
        </p:nvPicPr>
        <p:blipFill>
          <a:blip r:embed="rId8"/>
          <a:stretch>
            <a:fillRect/>
          </a:stretch>
        </p:blipFill>
        <p:spPr>
          <a:xfrm>
            <a:off x="8883130" y="4300713"/>
            <a:ext cx="781744" cy="781744"/>
          </a:xfrm>
          <a:prstGeom prst="rect">
            <a:avLst/>
          </a:prstGeom>
        </p:spPr>
      </p:pic>
      <p:pic>
        <p:nvPicPr>
          <p:cNvPr id="10" name="Bilde 9"/>
          <p:cNvPicPr>
            <a:picLocks noChangeAspect="1"/>
          </p:cNvPicPr>
          <p:nvPr/>
        </p:nvPicPr>
        <p:blipFill>
          <a:blip r:embed="rId8"/>
          <a:stretch>
            <a:fillRect/>
          </a:stretch>
        </p:blipFill>
        <p:spPr>
          <a:xfrm>
            <a:off x="8174502" y="4851689"/>
            <a:ext cx="922859" cy="922859"/>
          </a:xfrm>
          <a:prstGeom prst="rect">
            <a:avLst/>
          </a:prstGeom>
        </p:spPr>
      </p:pic>
    </p:spTree>
    <p:extLst>
      <p:ext uri="{BB962C8B-B14F-4D97-AF65-F5344CB8AC3E}">
        <p14:creationId xmlns:p14="http://schemas.microsoft.com/office/powerpoint/2010/main" val="28136382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5. Organdysfunksjon</a:t>
            </a:r>
            <a:endParaRPr lang="nb-NO" dirty="0"/>
          </a:p>
        </p:txBody>
      </p:sp>
      <p:pic>
        <p:nvPicPr>
          <p:cNvPr id="4" name="Bilde 3"/>
          <p:cNvPicPr>
            <a:picLocks noChangeAspect="1"/>
          </p:cNvPicPr>
          <p:nvPr/>
        </p:nvPicPr>
        <p:blipFill>
          <a:blip r:embed="rId3"/>
          <a:stretch>
            <a:fillRect/>
          </a:stretch>
        </p:blipFill>
        <p:spPr>
          <a:xfrm>
            <a:off x="0" y="1715366"/>
            <a:ext cx="2466975" cy="1847850"/>
          </a:xfrm>
          <a:prstGeom prst="rect">
            <a:avLst/>
          </a:prstGeom>
        </p:spPr>
      </p:pic>
      <p:pic>
        <p:nvPicPr>
          <p:cNvPr id="5" name="Bilde 4"/>
          <p:cNvPicPr>
            <a:picLocks noChangeAspect="1"/>
          </p:cNvPicPr>
          <p:nvPr/>
        </p:nvPicPr>
        <p:blipFill>
          <a:blip r:embed="rId4"/>
          <a:stretch>
            <a:fillRect/>
          </a:stretch>
        </p:blipFill>
        <p:spPr>
          <a:xfrm>
            <a:off x="1845035" y="3982605"/>
            <a:ext cx="2466975" cy="1847850"/>
          </a:xfrm>
          <a:prstGeom prst="rect">
            <a:avLst/>
          </a:prstGeom>
        </p:spPr>
      </p:pic>
      <p:pic>
        <p:nvPicPr>
          <p:cNvPr id="6" name="Bilde 5"/>
          <p:cNvPicPr>
            <a:picLocks noChangeAspect="1"/>
          </p:cNvPicPr>
          <p:nvPr/>
        </p:nvPicPr>
        <p:blipFill>
          <a:blip r:embed="rId5"/>
          <a:stretch>
            <a:fillRect/>
          </a:stretch>
        </p:blipFill>
        <p:spPr>
          <a:xfrm>
            <a:off x="3794412" y="2062307"/>
            <a:ext cx="2857500" cy="1600200"/>
          </a:xfrm>
          <a:prstGeom prst="rect">
            <a:avLst/>
          </a:prstGeom>
        </p:spPr>
      </p:pic>
      <p:pic>
        <p:nvPicPr>
          <p:cNvPr id="7" name="Bilde 6"/>
          <p:cNvPicPr>
            <a:picLocks noChangeAspect="1"/>
          </p:cNvPicPr>
          <p:nvPr/>
        </p:nvPicPr>
        <p:blipFill>
          <a:blip r:embed="rId6"/>
          <a:stretch>
            <a:fillRect/>
          </a:stretch>
        </p:blipFill>
        <p:spPr>
          <a:xfrm>
            <a:off x="6167003" y="3794414"/>
            <a:ext cx="2133600" cy="2133600"/>
          </a:xfrm>
          <a:prstGeom prst="rect">
            <a:avLst/>
          </a:prstGeom>
        </p:spPr>
      </p:pic>
      <p:pic>
        <p:nvPicPr>
          <p:cNvPr id="8" name="Bilde 7"/>
          <p:cNvPicPr>
            <a:picLocks noChangeAspect="1"/>
          </p:cNvPicPr>
          <p:nvPr/>
        </p:nvPicPr>
        <p:blipFill>
          <a:blip r:embed="rId7"/>
          <a:stretch>
            <a:fillRect/>
          </a:stretch>
        </p:blipFill>
        <p:spPr>
          <a:xfrm>
            <a:off x="7621414" y="2347335"/>
            <a:ext cx="3305175" cy="1381125"/>
          </a:xfrm>
          <a:prstGeom prst="rect">
            <a:avLst/>
          </a:prstGeom>
        </p:spPr>
      </p:pic>
    </p:spTree>
    <p:extLst>
      <p:ext uri="{BB962C8B-B14F-4D97-AF65-F5344CB8AC3E}">
        <p14:creationId xmlns:p14="http://schemas.microsoft.com/office/powerpoint/2010/main" val="23783344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6. Multiorgansvikt</a:t>
            </a:r>
            <a:endParaRPr lang="nb-NO" dirty="0"/>
          </a:p>
        </p:txBody>
      </p:sp>
      <p:pic>
        <p:nvPicPr>
          <p:cNvPr id="4" name="Bilde 3"/>
          <p:cNvPicPr>
            <a:picLocks noChangeAspect="1"/>
          </p:cNvPicPr>
          <p:nvPr/>
        </p:nvPicPr>
        <p:blipFill>
          <a:blip r:embed="rId3"/>
          <a:stretch>
            <a:fillRect/>
          </a:stretch>
        </p:blipFill>
        <p:spPr>
          <a:xfrm>
            <a:off x="0" y="1715366"/>
            <a:ext cx="2466975" cy="1847850"/>
          </a:xfrm>
          <a:prstGeom prst="rect">
            <a:avLst/>
          </a:prstGeom>
        </p:spPr>
      </p:pic>
      <p:pic>
        <p:nvPicPr>
          <p:cNvPr id="5" name="Bilde 4"/>
          <p:cNvPicPr>
            <a:picLocks noChangeAspect="1"/>
          </p:cNvPicPr>
          <p:nvPr/>
        </p:nvPicPr>
        <p:blipFill>
          <a:blip r:embed="rId4"/>
          <a:stretch>
            <a:fillRect/>
          </a:stretch>
        </p:blipFill>
        <p:spPr>
          <a:xfrm>
            <a:off x="1845035" y="3982605"/>
            <a:ext cx="2466975" cy="1847850"/>
          </a:xfrm>
          <a:prstGeom prst="rect">
            <a:avLst/>
          </a:prstGeom>
        </p:spPr>
      </p:pic>
      <p:pic>
        <p:nvPicPr>
          <p:cNvPr id="6" name="Bilde 5"/>
          <p:cNvPicPr>
            <a:picLocks noChangeAspect="1"/>
          </p:cNvPicPr>
          <p:nvPr/>
        </p:nvPicPr>
        <p:blipFill>
          <a:blip r:embed="rId5"/>
          <a:stretch>
            <a:fillRect/>
          </a:stretch>
        </p:blipFill>
        <p:spPr>
          <a:xfrm>
            <a:off x="3794412" y="2062307"/>
            <a:ext cx="2857500" cy="1600200"/>
          </a:xfrm>
          <a:prstGeom prst="rect">
            <a:avLst/>
          </a:prstGeom>
        </p:spPr>
      </p:pic>
      <p:pic>
        <p:nvPicPr>
          <p:cNvPr id="7" name="Bilde 6"/>
          <p:cNvPicPr>
            <a:picLocks noChangeAspect="1"/>
          </p:cNvPicPr>
          <p:nvPr/>
        </p:nvPicPr>
        <p:blipFill>
          <a:blip r:embed="rId6"/>
          <a:stretch>
            <a:fillRect/>
          </a:stretch>
        </p:blipFill>
        <p:spPr>
          <a:xfrm>
            <a:off x="6167003" y="3794414"/>
            <a:ext cx="2133600" cy="2133600"/>
          </a:xfrm>
          <a:prstGeom prst="rect">
            <a:avLst/>
          </a:prstGeom>
        </p:spPr>
      </p:pic>
      <p:pic>
        <p:nvPicPr>
          <p:cNvPr id="8" name="Bilde 7"/>
          <p:cNvPicPr>
            <a:picLocks noChangeAspect="1"/>
          </p:cNvPicPr>
          <p:nvPr/>
        </p:nvPicPr>
        <p:blipFill>
          <a:blip r:embed="rId7"/>
          <a:stretch>
            <a:fillRect/>
          </a:stretch>
        </p:blipFill>
        <p:spPr>
          <a:xfrm>
            <a:off x="7621414" y="2347335"/>
            <a:ext cx="3305175" cy="1381125"/>
          </a:xfrm>
          <a:prstGeom prst="rect">
            <a:avLst/>
          </a:prstGeom>
        </p:spPr>
      </p:pic>
      <p:sp>
        <p:nvSpPr>
          <p:cNvPr id="3" name="Multiplikasjon 2"/>
          <p:cNvSpPr/>
          <p:nvPr/>
        </p:nvSpPr>
        <p:spPr>
          <a:xfrm>
            <a:off x="-71437" y="1206212"/>
            <a:ext cx="2609848" cy="238990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Bilde 8"/>
          <p:cNvPicPr>
            <a:picLocks noChangeAspect="1"/>
          </p:cNvPicPr>
          <p:nvPr/>
        </p:nvPicPr>
        <p:blipFill>
          <a:blip r:embed="rId8"/>
          <a:stretch>
            <a:fillRect/>
          </a:stretch>
        </p:blipFill>
        <p:spPr>
          <a:xfrm>
            <a:off x="2197573" y="4239276"/>
            <a:ext cx="1761897" cy="1688738"/>
          </a:xfrm>
          <a:prstGeom prst="rect">
            <a:avLst/>
          </a:prstGeom>
        </p:spPr>
      </p:pic>
      <p:pic>
        <p:nvPicPr>
          <p:cNvPr id="10" name="Bilde 9"/>
          <p:cNvPicPr>
            <a:picLocks noChangeAspect="1"/>
          </p:cNvPicPr>
          <p:nvPr/>
        </p:nvPicPr>
        <p:blipFill>
          <a:blip r:embed="rId8"/>
          <a:stretch>
            <a:fillRect/>
          </a:stretch>
        </p:blipFill>
        <p:spPr>
          <a:xfrm>
            <a:off x="4343148" y="2026553"/>
            <a:ext cx="1761897" cy="1688738"/>
          </a:xfrm>
          <a:prstGeom prst="rect">
            <a:avLst/>
          </a:prstGeom>
        </p:spPr>
      </p:pic>
      <p:pic>
        <p:nvPicPr>
          <p:cNvPr id="11" name="Bilde 10"/>
          <p:cNvPicPr>
            <a:picLocks noChangeAspect="1"/>
          </p:cNvPicPr>
          <p:nvPr/>
        </p:nvPicPr>
        <p:blipFill>
          <a:blip r:embed="rId8"/>
          <a:stretch>
            <a:fillRect/>
          </a:stretch>
        </p:blipFill>
        <p:spPr>
          <a:xfrm>
            <a:off x="8389039" y="2193528"/>
            <a:ext cx="1761897" cy="1688738"/>
          </a:xfrm>
          <a:prstGeom prst="rect">
            <a:avLst/>
          </a:prstGeom>
        </p:spPr>
      </p:pic>
      <p:pic>
        <p:nvPicPr>
          <p:cNvPr id="12" name="Bilde 11"/>
          <p:cNvPicPr>
            <a:picLocks noChangeAspect="1"/>
          </p:cNvPicPr>
          <p:nvPr/>
        </p:nvPicPr>
        <p:blipFill>
          <a:blip r:embed="rId8"/>
          <a:stretch>
            <a:fillRect/>
          </a:stretch>
        </p:blipFill>
        <p:spPr>
          <a:xfrm>
            <a:off x="6392254" y="4305230"/>
            <a:ext cx="1761897" cy="1688738"/>
          </a:xfrm>
          <a:prstGeom prst="rect">
            <a:avLst/>
          </a:prstGeom>
        </p:spPr>
      </p:pic>
    </p:spTree>
    <p:extLst>
      <p:ext uri="{BB962C8B-B14F-4D97-AF65-F5344CB8AC3E}">
        <p14:creationId xmlns:p14="http://schemas.microsoft.com/office/powerpoint/2010/main" val="27199702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Hvem får sepsis?</a:t>
            </a:r>
            <a:endParaRPr lang="nb-NO" dirty="0"/>
          </a:p>
        </p:txBody>
      </p:sp>
      <p:sp>
        <p:nvSpPr>
          <p:cNvPr id="3" name="Plassholder for innhold 2"/>
          <p:cNvSpPr>
            <a:spLocks noGrp="1"/>
          </p:cNvSpPr>
          <p:nvPr>
            <p:ph idx="1"/>
          </p:nvPr>
        </p:nvSpPr>
        <p:spPr>
          <a:xfrm>
            <a:off x="677335" y="2160589"/>
            <a:ext cx="3666065" cy="3554411"/>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0" indent="0">
              <a:buNone/>
            </a:pPr>
            <a:r>
              <a:rPr lang="nb-NO" dirty="0" smtClean="0"/>
              <a:t>Økt risiko ved:</a:t>
            </a:r>
          </a:p>
          <a:p>
            <a:r>
              <a:rPr lang="nb-NO" dirty="0" smtClean="0"/>
              <a:t>Alder over 65 år</a:t>
            </a:r>
          </a:p>
          <a:p>
            <a:r>
              <a:rPr lang="nb-NO" dirty="0" smtClean="0"/>
              <a:t>Pågående kreftsykdom</a:t>
            </a:r>
          </a:p>
          <a:p>
            <a:r>
              <a:rPr lang="nb-NO" dirty="0" smtClean="0"/>
              <a:t>Immundempende medisiner</a:t>
            </a:r>
            <a:endParaRPr lang="nb-NO" dirty="0"/>
          </a:p>
          <a:p>
            <a:r>
              <a:rPr lang="nb-NO" dirty="0" smtClean="0"/>
              <a:t>Diabetes</a:t>
            </a:r>
          </a:p>
          <a:p>
            <a:r>
              <a:rPr lang="nb-NO" dirty="0" smtClean="0"/>
              <a:t>Fremmedlegeme</a:t>
            </a:r>
          </a:p>
          <a:p>
            <a:r>
              <a:rPr lang="nb-NO" dirty="0" smtClean="0"/>
              <a:t>Nylig kirurgisk inngrep</a:t>
            </a:r>
          </a:p>
          <a:p>
            <a:r>
              <a:rPr lang="nb-NO" dirty="0" smtClean="0"/>
              <a:t>Rus og alkohol</a:t>
            </a:r>
          </a:p>
          <a:p>
            <a:r>
              <a:rPr lang="nb-NO" dirty="0" smtClean="0"/>
              <a:t>Graviditet</a:t>
            </a:r>
            <a:endParaRPr lang="nb-NO" dirty="0"/>
          </a:p>
        </p:txBody>
      </p:sp>
      <p:pic>
        <p:nvPicPr>
          <p:cNvPr id="4" name="Bilde 3"/>
          <p:cNvPicPr>
            <a:picLocks noChangeAspect="1"/>
          </p:cNvPicPr>
          <p:nvPr/>
        </p:nvPicPr>
        <p:blipFill rotWithShape="1">
          <a:blip r:embed="rId3"/>
          <a:srcRect l="12671" r="7397"/>
          <a:stretch/>
        </p:blipFill>
        <p:spPr>
          <a:xfrm>
            <a:off x="4655127" y="2281743"/>
            <a:ext cx="6213763" cy="3312102"/>
          </a:xfrm>
          <a:prstGeom prst="rect">
            <a:avLst/>
          </a:prstGeom>
        </p:spPr>
      </p:pic>
    </p:spTree>
    <p:extLst>
      <p:ext uri="{BB962C8B-B14F-4D97-AF65-F5344CB8AC3E}">
        <p14:creationId xmlns:p14="http://schemas.microsoft.com/office/powerpoint/2010/main" val="441306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Hvordan oppdager vi sepsis</a:t>
            </a:r>
            <a:endParaRPr lang="nb-NO" dirty="0"/>
          </a:p>
        </p:txBody>
      </p:sp>
      <p:sp>
        <p:nvSpPr>
          <p:cNvPr id="4" name="TekstSylinder 3"/>
          <p:cNvSpPr txBox="1"/>
          <p:nvPr/>
        </p:nvSpPr>
        <p:spPr>
          <a:xfrm>
            <a:off x="935182" y="1676163"/>
            <a:ext cx="1764266"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nb-NO" dirty="0" smtClean="0"/>
              <a:t>Vitale målinger</a:t>
            </a:r>
            <a:endParaRPr lang="nb-NO" dirty="0"/>
          </a:p>
        </p:txBody>
      </p:sp>
      <p:sp>
        <p:nvSpPr>
          <p:cNvPr id="6" name="TekstSylinder 5"/>
          <p:cNvSpPr txBox="1"/>
          <p:nvPr/>
        </p:nvSpPr>
        <p:spPr>
          <a:xfrm>
            <a:off x="1330036" y="2971800"/>
            <a:ext cx="45719" cy="369332"/>
          </a:xfrm>
          <a:prstGeom prst="rect">
            <a:avLst/>
          </a:prstGeom>
          <a:noFill/>
        </p:spPr>
        <p:txBody>
          <a:bodyPr wrap="square" rtlCol="0">
            <a:spAutoFit/>
          </a:bodyPr>
          <a:lstStyle/>
          <a:p>
            <a:endParaRPr lang="nb-NO" dirty="0"/>
          </a:p>
        </p:txBody>
      </p:sp>
      <p:sp>
        <p:nvSpPr>
          <p:cNvPr id="7" name="TekstSylinder 6"/>
          <p:cNvSpPr txBox="1"/>
          <p:nvPr/>
        </p:nvSpPr>
        <p:spPr>
          <a:xfrm>
            <a:off x="935182" y="2615609"/>
            <a:ext cx="3031599"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nb-NO" dirty="0" smtClean="0"/>
              <a:t>Infeksjon vs. Inflammasjon</a:t>
            </a:r>
            <a:endParaRPr lang="nb-NO" dirty="0"/>
          </a:p>
        </p:txBody>
      </p:sp>
      <p:pic>
        <p:nvPicPr>
          <p:cNvPr id="8" name="Bilde 7"/>
          <p:cNvPicPr>
            <a:picLocks noChangeAspect="1"/>
          </p:cNvPicPr>
          <p:nvPr/>
        </p:nvPicPr>
        <p:blipFill>
          <a:blip r:embed="rId3"/>
          <a:stretch>
            <a:fillRect/>
          </a:stretch>
        </p:blipFill>
        <p:spPr>
          <a:xfrm>
            <a:off x="935182" y="4061969"/>
            <a:ext cx="5231702" cy="1883413"/>
          </a:xfrm>
          <a:prstGeom prst="rect">
            <a:avLst/>
          </a:prstGeom>
        </p:spPr>
      </p:pic>
    </p:spTree>
    <p:extLst>
      <p:ext uri="{BB962C8B-B14F-4D97-AF65-F5344CB8AC3E}">
        <p14:creationId xmlns:p14="http://schemas.microsoft.com/office/powerpoint/2010/main" val="21675712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4" y="565076"/>
            <a:ext cx="8596668" cy="1320800"/>
          </a:xfrm>
        </p:spPr>
        <p:txBody>
          <a:bodyPr/>
          <a:lstStyle/>
          <a:p>
            <a:r>
              <a:rPr lang="nb-NO" dirty="0" smtClean="0"/>
              <a:t>Vitale målinger</a:t>
            </a:r>
            <a:endParaRPr lang="nb-NO" dirty="0"/>
          </a:p>
        </p:txBody>
      </p:sp>
      <p:sp>
        <p:nvSpPr>
          <p:cNvPr id="4" name="TekstSylinder 3"/>
          <p:cNvSpPr txBox="1"/>
          <p:nvPr/>
        </p:nvSpPr>
        <p:spPr>
          <a:xfrm>
            <a:off x="677334" y="1611131"/>
            <a:ext cx="3001143" cy="461665"/>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nb-NO" sz="2400" b="1" dirty="0" smtClean="0"/>
              <a:t>RF</a:t>
            </a:r>
            <a:r>
              <a:rPr lang="nb-NO" sz="2400" dirty="0" smtClean="0"/>
              <a:t> – viktig og presis!</a:t>
            </a:r>
            <a:endParaRPr lang="nb-NO" sz="2400" dirty="0"/>
          </a:p>
        </p:txBody>
      </p:sp>
      <p:sp>
        <p:nvSpPr>
          <p:cNvPr id="5" name="TekstSylinder 4"/>
          <p:cNvSpPr txBox="1"/>
          <p:nvPr/>
        </p:nvSpPr>
        <p:spPr>
          <a:xfrm>
            <a:off x="677334" y="2444382"/>
            <a:ext cx="5323893" cy="461665"/>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nb-NO" sz="2400" b="1" dirty="0" smtClean="0"/>
              <a:t>Oksygenmetning</a:t>
            </a:r>
            <a:r>
              <a:rPr lang="nb-NO" sz="2400" dirty="0" smtClean="0"/>
              <a:t> – ganske treffsikker</a:t>
            </a:r>
            <a:endParaRPr lang="nb-NO" sz="2400" dirty="0"/>
          </a:p>
        </p:txBody>
      </p:sp>
      <p:sp>
        <p:nvSpPr>
          <p:cNvPr id="6" name="TekstSylinder 5"/>
          <p:cNvSpPr txBox="1"/>
          <p:nvPr/>
        </p:nvSpPr>
        <p:spPr>
          <a:xfrm>
            <a:off x="677334" y="3231192"/>
            <a:ext cx="4341253" cy="461665"/>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nb-NO" sz="2400" b="1" dirty="0" smtClean="0"/>
              <a:t>Blodtrykk</a:t>
            </a:r>
            <a:r>
              <a:rPr lang="nb-NO" sz="2400" dirty="0" smtClean="0"/>
              <a:t> – ganske treffsikker</a:t>
            </a:r>
            <a:endParaRPr lang="nb-NO" sz="2400" dirty="0"/>
          </a:p>
        </p:txBody>
      </p:sp>
      <p:sp>
        <p:nvSpPr>
          <p:cNvPr id="7" name="TekstSylinder 6"/>
          <p:cNvSpPr txBox="1"/>
          <p:nvPr/>
        </p:nvSpPr>
        <p:spPr>
          <a:xfrm>
            <a:off x="677334" y="4018002"/>
            <a:ext cx="2927404" cy="461665"/>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nb-NO" sz="2400" b="1" dirty="0" smtClean="0"/>
              <a:t>Puls</a:t>
            </a:r>
            <a:r>
              <a:rPr lang="nb-NO" sz="2400" dirty="0" smtClean="0"/>
              <a:t> – tett på sepsis</a:t>
            </a:r>
            <a:endParaRPr lang="nb-NO" sz="2400" dirty="0"/>
          </a:p>
        </p:txBody>
      </p:sp>
      <p:sp>
        <p:nvSpPr>
          <p:cNvPr id="8" name="TekstSylinder 7"/>
          <p:cNvSpPr txBox="1"/>
          <p:nvPr/>
        </p:nvSpPr>
        <p:spPr>
          <a:xfrm>
            <a:off x="677334" y="4804812"/>
            <a:ext cx="6917278" cy="461665"/>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nb-NO" sz="2400" b="1" dirty="0" smtClean="0"/>
              <a:t>Akutt endring av bevissthet </a:t>
            </a:r>
            <a:r>
              <a:rPr lang="nb-NO" sz="2400" dirty="0" smtClean="0"/>
              <a:t>– sepsisalarmen går</a:t>
            </a:r>
            <a:endParaRPr lang="nb-NO" sz="2400" dirty="0"/>
          </a:p>
        </p:txBody>
      </p:sp>
      <p:sp>
        <p:nvSpPr>
          <p:cNvPr id="9" name="TekstSylinder 8"/>
          <p:cNvSpPr txBox="1"/>
          <p:nvPr/>
        </p:nvSpPr>
        <p:spPr>
          <a:xfrm>
            <a:off x="677334" y="5591622"/>
            <a:ext cx="4472250" cy="461665"/>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nb-NO" sz="2400" b="1" dirty="0" smtClean="0"/>
              <a:t>Temperatur</a:t>
            </a:r>
            <a:r>
              <a:rPr lang="nb-NO" sz="2400" dirty="0" smtClean="0"/>
              <a:t> – tett på infeksjon</a:t>
            </a:r>
            <a:endParaRPr lang="nb-NO" sz="2400" dirty="0"/>
          </a:p>
        </p:txBody>
      </p:sp>
    </p:spTree>
    <p:extLst>
      <p:ext uri="{BB962C8B-B14F-4D97-AF65-F5344CB8AC3E}">
        <p14:creationId xmlns:p14="http://schemas.microsoft.com/office/powerpoint/2010/main" val="19604129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Andre undersøkelser</a:t>
            </a:r>
            <a:endParaRPr lang="nb-NO" dirty="0"/>
          </a:p>
        </p:txBody>
      </p:sp>
      <p:sp>
        <p:nvSpPr>
          <p:cNvPr id="4" name="TekstSylinder 3"/>
          <p:cNvSpPr txBox="1"/>
          <p:nvPr/>
        </p:nvSpPr>
        <p:spPr>
          <a:xfrm>
            <a:off x="677334" y="2147777"/>
            <a:ext cx="2292615" cy="461665"/>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nb-NO" sz="2400" dirty="0" err="1" smtClean="0"/>
              <a:t>Kapillærfylning</a:t>
            </a:r>
            <a:endParaRPr lang="nb-NO" sz="2400" dirty="0"/>
          </a:p>
        </p:txBody>
      </p:sp>
      <p:sp>
        <p:nvSpPr>
          <p:cNvPr id="6" name="TekstSylinder 5"/>
          <p:cNvSpPr txBox="1"/>
          <p:nvPr/>
        </p:nvSpPr>
        <p:spPr>
          <a:xfrm>
            <a:off x="677334" y="3062177"/>
            <a:ext cx="720069" cy="461665"/>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nb-NO" sz="2400" dirty="0" smtClean="0"/>
              <a:t>CRP</a:t>
            </a:r>
            <a:endParaRPr lang="nb-NO" sz="2400" dirty="0"/>
          </a:p>
        </p:txBody>
      </p:sp>
      <p:sp>
        <p:nvSpPr>
          <p:cNvPr id="7" name="TekstSylinder 6"/>
          <p:cNvSpPr txBox="1"/>
          <p:nvPr/>
        </p:nvSpPr>
        <p:spPr>
          <a:xfrm>
            <a:off x="677334" y="3976577"/>
            <a:ext cx="1834156" cy="461665"/>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nb-NO" sz="2400" dirty="0" smtClean="0"/>
              <a:t>Leukocytter</a:t>
            </a:r>
            <a:endParaRPr lang="nb-NO" sz="2400" dirty="0"/>
          </a:p>
        </p:txBody>
      </p:sp>
      <p:sp>
        <p:nvSpPr>
          <p:cNvPr id="8" name="TekstSylinder 7"/>
          <p:cNvSpPr txBox="1"/>
          <p:nvPr/>
        </p:nvSpPr>
        <p:spPr>
          <a:xfrm>
            <a:off x="677334" y="4890977"/>
            <a:ext cx="1063112" cy="46166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nb-NO" sz="2400" dirty="0" smtClean="0"/>
              <a:t>Laktat</a:t>
            </a:r>
            <a:endParaRPr lang="nb-NO" sz="2400" dirty="0"/>
          </a:p>
        </p:txBody>
      </p:sp>
    </p:spTree>
    <p:extLst>
      <p:ext uri="{BB962C8B-B14F-4D97-AF65-F5344CB8AC3E}">
        <p14:creationId xmlns:p14="http://schemas.microsoft.com/office/powerpoint/2010/main" val="24425849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Sepsisbehandling</a:t>
            </a:r>
            <a:endParaRPr lang="nb-NO" dirty="0"/>
          </a:p>
        </p:txBody>
      </p:sp>
      <p:pic>
        <p:nvPicPr>
          <p:cNvPr id="4" name="Bilde 3"/>
          <p:cNvPicPr>
            <a:picLocks noChangeAspect="1"/>
          </p:cNvPicPr>
          <p:nvPr/>
        </p:nvPicPr>
        <p:blipFill>
          <a:blip r:embed="rId3"/>
          <a:stretch>
            <a:fillRect/>
          </a:stretch>
        </p:blipFill>
        <p:spPr>
          <a:xfrm>
            <a:off x="4007486" y="3838660"/>
            <a:ext cx="1936363" cy="3019340"/>
          </a:xfrm>
          <a:prstGeom prst="rect">
            <a:avLst/>
          </a:prstGeom>
        </p:spPr>
      </p:pic>
    </p:spTree>
    <p:extLst>
      <p:ext uri="{BB962C8B-B14F-4D97-AF65-F5344CB8AC3E}">
        <p14:creationId xmlns:p14="http://schemas.microsoft.com/office/powerpoint/2010/main" val="933900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Sepsisbehandling</a:t>
            </a:r>
            <a:endParaRPr lang="nb-NO" dirty="0"/>
          </a:p>
        </p:txBody>
      </p:sp>
      <p:pic>
        <p:nvPicPr>
          <p:cNvPr id="4" name="Bilde 3"/>
          <p:cNvPicPr>
            <a:picLocks noChangeAspect="1"/>
          </p:cNvPicPr>
          <p:nvPr/>
        </p:nvPicPr>
        <p:blipFill>
          <a:blip r:embed="rId3"/>
          <a:stretch>
            <a:fillRect/>
          </a:stretch>
        </p:blipFill>
        <p:spPr>
          <a:xfrm>
            <a:off x="4007486" y="3838660"/>
            <a:ext cx="1936363" cy="3019340"/>
          </a:xfrm>
          <a:prstGeom prst="rect">
            <a:avLst/>
          </a:prstGeom>
        </p:spPr>
      </p:pic>
      <p:sp>
        <p:nvSpPr>
          <p:cNvPr id="3" name="TekstSylinder 2"/>
          <p:cNvSpPr txBox="1"/>
          <p:nvPr/>
        </p:nvSpPr>
        <p:spPr>
          <a:xfrm>
            <a:off x="538835" y="4932831"/>
            <a:ext cx="1728358" cy="830997"/>
          </a:xfrm>
          <a:prstGeom prst="rect">
            <a:avLst/>
          </a:prstGeom>
          <a:noFill/>
        </p:spPr>
        <p:txBody>
          <a:bodyPr wrap="none" rtlCol="0">
            <a:spAutoFit/>
          </a:bodyPr>
          <a:lstStyle/>
          <a:p>
            <a:r>
              <a:rPr lang="nb-NO" sz="2400" b="1" dirty="0" smtClean="0"/>
              <a:t>Oksygen</a:t>
            </a:r>
          </a:p>
          <a:p>
            <a:r>
              <a:rPr lang="nb-NO" sz="2400" dirty="0" smtClean="0"/>
              <a:t>SpO2 &gt; 94%</a:t>
            </a:r>
            <a:endParaRPr lang="nb-NO" sz="2000" dirty="0"/>
          </a:p>
        </p:txBody>
      </p:sp>
      <p:sp>
        <p:nvSpPr>
          <p:cNvPr id="5" name="TekstSylinder 4"/>
          <p:cNvSpPr txBox="1"/>
          <p:nvPr/>
        </p:nvSpPr>
        <p:spPr>
          <a:xfrm>
            <a:off x="805094" y="3300095"/>
            <a:ext cx="2326278" cy="1200329"/>
          </a:xfrm>
          <a:prstGeom prst="rect">
            <a:avLst/>
          </a:prstGeom>
          <a:noFill/>
        </p:spPr>
        <p:txBody>
          <a:bodyPr wrap="none" rtlCol="0">
            <a:spAutoFit/>
          </a:bodyPr>
          <a:lstStyle/>
          <a:p>
            <a:r>
              <a:rPr lang="nb-NO" sz="2400" b="1" dirty="0" smtClean="0"/>
              <a:t>IV-væske</a:t>
            </a:r>
          </a:p>
          <a:p>
            <a:r>
              <a:rPr lang="nb-NO" sz="2400" dirty="0" smtClean="0"/>
              <a:t>500 ml Ringer</a:t>
            </a:r>
          </a:p>
          <a:p>
            <a:r>
              <a:rPr lang="nb-NO" sz="2400" dirty="0" err="1" smtClean="0"/>
              <a:t>i.l.a</a:t>
            </a:r>
            <a:r>
              <a:rPr lang="nb-NO" sz="2400" dirty="0" smtClean="0"/>
              <a:t>. 15-30 min</a:t>
            </a:r>
            <a:endParaRPr lang="nb-NO" sz="2000" dirty="0"/>
          </a:p>
        </p:txBody>
      </p:sp>
      <p:sp>
        <p:nvSpPr>
          <p:cNvPr id="6" name="TekstSylinder 5"/>
          <p:cNvSpPr txBox="1"/>
          <p:nvPr/>
        </p:nvSpPr>
        <p:spPr>
          <a:xfrm>
            <a:off x="6546183" y="2838430"/>
            <a:ext cx="1755609" cy="461665"/>
          </a:xfrm>
          <a:prstGeom prst="rect">
            <a:avLst/>
          </a:prstGeom>
          <a:noFill/>
        </p:spPr>
        <p:txBody>
          <a:bodyPr wrap="none" rtlCol="0">
            <a:spAutoFit/>
          </a:bodyPr>
          <a:lstStyle/>
          <a:p>
            <a:r>
              <a:rPr lang="nb-NO" sz="2400" b="1" dirty="0" smtClean="0"/>
              <a:t>Antibiotika</a:t>
            </a:r>
          </a:p>
        </p:txBody>
      </p:sp>
      <p:sp>
        <p:nvSpPr>
          <p:cNvPr id="7" name="TekstSylinder 6"/>
          <p:cNvSpPr txBox="1"/>
          <p:nvPr/>
        </p:nvSpPr>
        <p:spPr>
          <a:xfrm>
            <a:off x="4362638" y="1686417"/>
            <a:ext cx="2874505" cy="830997"/>
          </a:xfrm>
          <a:prstGeom prst="rect">
            <a:avLst/>
          </a:prstGeom>
          <a:noFill/>
        </p:spPr>
        <p:txBody>
          <a:bodyPr wrap="none" rtlCol="0">
            <a:spAutoFit/>
          </a:bodyPr>
          <a:lstStyle/>
          <a:p>
            <a:r>
              <a:rPr lang="nb-NO" sz="2400" b="1" dirty="0" smtClean="0"/>
              <a:t>Blodgass</a:t>
            </a:r>
          </a:p>
          <a:p>
            <a:r>
              <a:rPr lang="nb-NO" sz="2400" dirty="0" smtClean="0"/>
              <a:t>Laktat og syre-base</a:t>
            </a:r>
            <a:endParaRPr lang="nb-NO" sz="2000" dirty="0"/>
          </a:p>
        </p:txBody>
      </p:sp>
      <p:sp>
        <p:nvSpPr>
          <p:cNvPr id="8" name="TekstSylinder 7"/>
          <p:cNvSpPr txBox="1"/>
          <p:nvPr/>
        </p:nvSpPr>
        <p:spPr>
          <a:xfrm>
            <a:off x="2267193" y="2235291"/>
            <a:ext cx="2095445" cy="830997"/>
          </a:xfrm>
          <a:prstGeom prst="rect">
            <a:avLst/>
          </a:prstGeom>
          <a:noFill/>
        </p:spPr>
        <p:txBody>
          <a:bodyPr wrap="none" rtlCol="0">
            <a:spAutoFit/>
          </a:bodyPr>
          <a:lstStyle/>
          <a:p>
            <a:r>
              <a:rPr lang="nb-NO" sz="2400" b="1" dirty="0" smtClean="0"/>
              <a:t>Blodkultur</a:t>
            </a:r>
          </a:p>
          <a:p>
            <a:r>
              <a:rPr lang="nb-NO" sz="2400" dirty="0" smtClean="0"/>
              <a:t>og blodprøver</a:t>
            </a:r>
            <a:endParaRPr lang="nb-NO" sz="2000" dirty="0"/>
          </a:p>
        </p:txBody>
      </p:sp>
      <p:sp>
        <p:nvSpPr>
          <p:cNvPr id="9" name="TekstSylinder 8"/>
          <p:cNvSpPr txBox="1"/>
          <p:nvPr/>
        </p:nvSpPr>
        <p:spPr>
          <a:xfrm>
            <a:off x="7237143" y="3698391"/>
            <a:ext cx="2785048" cy="1569660"/>
          </a:xfrm>
          <a:prstGeom prst="rect">
            <a:avLst/>
          </a:prstGeom>
          <a:noFill/>
        </p:spPr>
        <p:txBody>
          <a:bodyPr wrap="square" rtlCol="0">
            <a:spAutoFit/>
          </a:bodyPr>
          <a:lstStyle/>
          <a:p>
            <a:r>
              <a:rPr lang="nb-NO" sz="2400" b="1" dirty="0" err="1" smtClean="0"/>
              <a:t>Pressor</a:t>
            </a:r>
            <a:endParaRPr lang="nb-NO" sz="2400" b="1" dirty="0" smtClean="0"/>
          </a:p>
          <a:p>
            <a:r>
              <a:rPr lang="nb-NO" sz="2400" dirty="0" smtClean="0"/>
              <a:t>Noradrenalin ved dårlig respons på IV-væske</a:t>
            </a:r>
            <a:endParaRPr lang="nb-NO" sz="2000" dirty="0"/>
          </a:p>
        </p:txBody>
      </p:sp>
      <p:sp>
        <p:nvSpPr>
          <p:cNvPr id="10" name="Pil høyre 9"/>
          <p:cNvSpPr/>
          <p:nvPr/>
        </p:nvSpPr>
        <p:spPr>
          <a:xfrm>
            <a:off x="7769993" y="5895077"/>
            <a:ext cx="718253" cy="3402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kstSylinder 10"/>
          <p:cNvSpPr txBox="1"/>
          <p:nvPr/>
        </p:nvSpPr>
        <p:spPr>
          <a:xfrm>
            <a:off x="8629667" y="5773654"/>
            <a:ext cx="3191964" cy="461665"/>
          </a:xfrm>
          <a:prstGeom prst="rect">
            <a:avLst/>
          </a:prstGeom>
          <a:noFill/>
        </p:spPr>
        <p:txBody>
          <a:bodyPr wrap="none" rtlCol="0">
            <a:spAutoFit/>
          </a:bodyPr>
          <a:lstStyle/>
          <a:p>
            <a:r>
              <a:rPr lang="nb-NO" sz="2400" dirty="0" smtClean="0"/>
              <a:t>Til intensivavdelingen</a:t>
            </a:r>
            <a:endParaRPr lang="nb-NO" sz="2400" dirty="0"/>
          </a:p>
        </p:txBody>
      </p:sp>
    </p:spTree>
    <p:extLst>
      <p:ext uri="{BB962C8B-B14F-4D97-AF65-F5344CB8AC3E}">
        <p14:creationId xmlns:p14="http://schemas.microsoft.com/office/powerpoint/2010/main" val="23631131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Kunne den unge mannen vært reddet?</a:t>
            </a:r>
            <a:endParaRPr lang="nb-NO" dirty="0"/>
          </a:p>
        </p:txBody>
      </p:sp>
      <p:sp>
        <p:nvSpPr>
          <p:cNvPr id="3" name="Plassholder for innhold 2"/>
          <p:cNvSpPr>
            <a:spLocks noGrp="1"/>
          </p:cNvSpPr>
          <p:nvPr>
            <p:ph idx="1"/>
          </p:nvPr>
        </p:nvSpPr>
        <p:spPr>
          <a:xfrm>
            <a:off x="677334" y="2160589"/>
            <a:ext cx="2656416" cy="1992311"/>
          </a:xfrm>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nb-NO" dirty="0" smtClean="0"/>
              <a:t>Mann, 24 år</a:t>
            </a:r>
          </a:p>
          <a:p>
            <a:pPr marL="0" indent="0">
              <a:buNone/>
            </a:pPr>
            <a:r>
              <a:rPr lang="nb-NO" dirty="0" smtClean="0"/>
              <a:t>Redusert </a:t>
            </a:r>
            <a:r>
              <a:rPr lang="nb-NO" dirty="0" err="1" smtClean="0"/>
              <a:t>allmenntisltand</a:t>
            </a:r>
            <a:r>
              <a:rPr lang="nb-NO" dirty="0" smtClean="0"/>
              <a:t>, feber, kvalme og diaré </a:t>
            </a:r>
            <a:br>
              <a:rPr lang="nb-NO" dirty="0" smtClean="0"/>
            </a:br>
            <a:r>
              <a:rPr lang="nb-NO" dirty="0" smtClean="0"/>
              <a:t>siste fire dager</a:t>
            </a:r>
          </a:p>
          <a:p>
            <a:pPr lvl="1"/>
            <a:endParaRPr lang="nb-NO" dirty="0"/>
          </a:p>
        </p:txBody>
      </p:sp>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2895" y="1793212"/>
            <a:ext cx="2725546" cy="4248150"/>
          </a:xfrm>
          <a:prstGeom prst="rect">
            <a:avLst/>
          </a:prstGeom>
        </p:spPr>
      </p:pic>
      <p:sp>
        <p:nvSpPr>
          <p:cNvPr id="9" name="TekstSylinder 8"/>
          <p:cNvSpPr txBox="1"/>
          <p:nvPr/>
        </p:nvSpPr>
        <p:spPr>
          <a:xfrm>
            <a:off x="6617586" y="2160589"/>
            <a:ext cx="2857500" cy="286232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nb-NO" dirty="0" smtClean="0"/>
              <a:t>Funn: </a:t>
            </a:r>
          </a:p>
          <a:p>
            <a:endParaRPr lang="nb-NO" dirty="0"/>
          </a:p>
          <a:p>
            <a:r>
              <a:rPr lang="nb-NO" dirty="0" smtClean="0"/>
              <a:t>RF: 36/min</a:t>
            </a:r>
          </a:p>
          <a:p>
            <a:r>
              <a:rPr lang="nb-NO" dirty="0" smtClean="0"/>
              <a:t>P:  115/min</a:t>
            </a:r>
          </a:p>
          <a:p>
            <a:r>
              <a:rPr lang="nb-NO" dirty="0" smtClean="0"/>
              <a:t>BT: 82/48</a:t>
            </a:r>
          </a:p>
          <a:p>
            <a:r>
              <a:rPr lang="nb-NO" dirty="0" smtClean="0"/>
              <a:t>SpO2: 75 %</a:t>
            </a:r>
          </a:p>
          <a:p>
            <a:r>
              <a:rPr lang="nb-NO" dirty="0" smtClean="0"/>
              <a:t>Temp: 36,3</a:t>
            </a:r>
          </a:p>
          <a:p>
            <a:r>
              <a:rPr lang="nb-NO" dirty="0" smtClean="0"/>
              <a:t>Bevissthet: A (våken, adekvat)</a:t>
            </a:r>
          </a:p>
          <a:p>
            <a:endParaRPr lang="nb-NO" dirty="0"/>
          </a:p>
        </p:txBody>
      </p:sp>
    </p:spTree>
    <p:extLst>
      <p:ext uri="{BB962C8B-B14F-4D97-AF65-F5344CB8AC3E}">
        <p14:creationId xmlns:p14="http://schemas.microsoft.com/office/powerpoint/2010/main" val="2004593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Kunne den unge mannen vært reddet?</a:t>
            </a:r>
            <a:endParaRPr lang="nb-NO" dirty="0"/>
          </a:p>
        </p:txBody>
      </p:sp>
      <p:sp>
        <p:nvSpPr>
          <p:cNvPr id="3" name="Plassholder for innhold 2"/>
          <p:cNvSpPr>
            <a:spLocks noGrp="1"/>
          </p:cNvSpPr>
          <p:nvPr>
            <p:ph idx="1"/>
          </p:nvPr>
        </p:nvSpPr>
        <p:spPr>
          <a:xfrm>
            <a:off x="182880" y="1657669"/>
            <a:ext cx="1920240" cy="1497011"/>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marL="0" indent="0">
              <a:buNone/>
            </a:pPr>
            <a:r>
              <a:rPr lang="nb-NO" dirty="0" smtClean="0"/>
              <a:t>Mann, 24 år</a:t>
            </a:r>
          </a:p>
          <a:p>
            <a:pPr marL="0" indent="0">
              <a:buNone/>
            </a:pPr>
            <a:r>
              <a:rPr lang="nb-NO" dirty="0" smtClean="0"/>
              <a:t>Redusert </a:t>
            </a:r>
            <a:r>
              <a:rPr lang="nb-NO" dirty="0" err="1" smtClean="0"/>
              <a:t>allmenntisltand</a:t>
            </a:r>
            <a:r>
              <a:rPr lang="nb-NO" dirty="0" smtClean="0"/>
              <a:t>, feber, kvalme og diaré </a:t>
            </a:r>
            <a:br>
              <a:rPr lang="nb-NO" dirty="0" smtClean="0"/>
            </a:br>
            <a:r>
              <a:rPr lang="nb-NO" dirty="0" smtClean="0"/>
              <a:t>siste fire dager</a:t>
            </a:r>
          </a:p>
          <a:p>
            <a:pPr lvl="1"/>
            <a:endParaRPr lang="nb-NO" dirty="0"/>
          </a:p>
        </p:txBody>
      </p:sp>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3120" y="1657669"/>
            <a:ext cx="1984106" cy="3092511"/>
          </a:xfrm>
          <a:prstGeom prst="rect">
            <a:avLst/>
          </a:prstGeom>
        </p:spPr>
      </p:pic>
      <p:sp>
        <p:nvSpPr>
          <p:cNvPr id="9" name="TekstSylinder 8"/>
          <p:cNvSpPr txBox="1"/>
          <p:nvPr/>
        </p:nvSpPr>
        <p:spPr>
          <a:xfrm>
            <a:off x="4087226" y="1657669"/>
            <a:ext cx="2153554" cy="286232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nb-NO" dirty="0" smtClean="0"/>
              <a:t>Funn: </a:t>
            </a:r>
          </a:p>
          <a:p>
            <a:endParaRPr lang="nb-NO" dirty="0"/>
          </a:p>
          <a:p>
            <a:r>
              <a:rPr lang="nb-NO" dirty="0" smtClean="0"/>
              <a:t>RF: 36/min</a:t>
            </a:r>
          </a:p>
          <a:p>
            <a:r>
              <a:rPr lang="nb-NO" dirty="0" smtClean="0"/>
              <a:t>P:  115/min</a:t>
            </a:r>
          </a:p>
          <a:p>
            <a:r>
              <a:rPr lang="nb-NO" dirty="0" smtClean="0"/>
              <a:t>BT: 82/48</a:t>
            </a:r>
          </a:p>
          <a:p>
            <a:r>
              <a:rPr lang="nb-NO" dirty="0" smtClean="0"/>
              <a:t>SpO2: 75 %</a:t>
            </a:r>
          </a:p>
          <a:p>
            <a:r>
              <a:rPr lang="nb-NO" dirty="0" smtClean="0"/>
              <a:t>Temp: 36,3</a:t>
            </a:r>
          </a:p>
          <a:p>
            <a:r>
              <a:rPr lang="nb-NO" dirty="0" smtClean="0"/>
              <a:t>Bevissthet: A (våken, adekvat)</a:t>
            </a:r>
          </a:p>
          <a:p>
            <a:endParaRPr lang="nb-NO" dirty="0"/>
          </a:p>
        </p:txBody>
      </p:sp>
      <p:sp>
        <p:nvSpPr>
          <p:cNvPr id="4" name="Pil høyre 3"/>
          <p:cNvSpPr/>
          <p:nvPr/>
        </p:nvSpPr>
        <p:spPr>
          <a:xfrm>
            <a:off x="6697980" y="2062480"/>
            <a:ext cx="548640" cy="32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p:cNvSpPr txBox="1"/>
          <p:nvPr/>
        </p:nvSpPr>
        <p:spPr>
          <a:xfrm>
            <a:off x="7356823" y="1868557"/>
            <a:ext cx="4700326" cy="769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nb-NO" sz="2200" dirty="0" smtClean="0"/>
              <a:t>Objektive vurderingsskjema som </a:t>
            </a:r>
          </a:p>
          <a:p>
            <a:r>
              <a:rPr lang="nb-NO" sz="2200" dirty="0"/>
              <a:t>f</a:t>
            </a:r>
            <a:r>
              <a:rPr lang="nb-NO" sz="2200" dirty="0" smtClean="0"/>
              <a:t>orenkler kommunikasjonen (NEWS)</a:t>
            </a:r>
            <a:endParaRPr lang="nb-NO" sz="2200" dirty="0"/>
          </a:p>
        </p:txBody>
      </p:sp>
      <p:sp>
        <p:nvSpPr>
          <p:cNvPr id="8" name="Pil høyre 7"/>
          <p:cNvSpPr/>
          <p:nvPr/>
        </p:nvSpPr>
        <p:spPr>
          <a:xfrm>
            <a:off x="6697980" y="3561209"/>
            <a:ext cx="548640" cy="32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Pil høyre 9"/>
          <p:cNvSpPr/>
          <p:nvPr/>
        </p:nvSpPr>
        <p:spPr>
          <a:xfrm>
            <a:off x="6697980" y="5131745"/>
            <a:ext cx="548640" cy="32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kstSylinder 10"/>
          <p:cNvSpPr txBox="1"/>
          <p:nvPr/>
        </p:nvSpPr>
        <p:spPr>
          <a:xfrm>
            <a:off x="7356823" y="3445394"/>
            <a:ext cx="4461797" cy="769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nb-NO" sz="2200" dirty="0" smtClean="0"/>
              <a:t>Rask sikring av blodkultur og igangsetting av antibiotika</a:t>
            </a:r>
            <a:endParaRPr lang="nb-NO" sz="2200" dirty="0"/>
          </a:p>
        </p:txBody>
      </p:sp>
      <p:sp>
        <p:nvSpPr>
          <p:cNvPr id="12" name="TekstSylinder 11"/>
          <p:cNvSpPr txBox="1"/>
          <p:nvPr/>
        </p:nvSpPr>
        <p:spPr>
          <a:xfrm>
            <a:off x="7356823" y="5020898"/>
            <a:ext cx="3656770" cy="430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nb-NO" sz="2200" dirty="0" smtClean="0"/>
              <a:t>Sikre riktig behandlingsnivå</a:t>
            </a:r>
            <a:endParaRPr lang="nb-NO" sz="2200" dirty="0"/>
          </a:p>
        </p:txBody>
      </p:sp>
    </p:spTree>
    <p:extLst>
      <p:ext uri="{BB962C8B-B14F-4D97-AF65-F5344CB8AC3E}">
        <p14:creationId xmlns:p14="http://schemas.microsoft.com/office/powerpoint/2010/main" val="964302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Kilder:</a:t>
            </a:r>
            <a:endParaRPr lang="nb-NO" dirty="0"/>
          </a:p>
        </p:txBody>
      </p:sp>
      <p:sp>
        <p:nvSpPr>
          <p:cNvPr id="3" name="Plassholder for innhold 2"/>
          <p:cNvSpPr>
            <a:spLocks noGrp="1"/>
          </p:cNvSpPr>
          <p:nvPr>
            <p:ph idx="1"/>
          </p:nvPr>
        </p:nvSpPr>
        <p:spPr/>
        <p:txBody>
          <a:bodyPr/>
          <a:lstStyle/>
          <a:p>
            <a:endParaRPr lang="nb-NO" dirty="0" smtClean="0"/>
          </a:p>
          <a:p>
            <a:r>
              <a:rPr lang="nb-NO" dirty="0" smtClean="0"/>
              <a:t>Indremedisin I&amp;II, Birkeland </a:t>
            </a:r>
            <a:r>
              <a:rPr lang="nb-NO" dirty="0" err="1" smtClean="0"/>
              <a:t>m.fl</a:t>
            </a:r>
            <a:r>
              <a:rPr lang="nb-NO" dirty="0" smtClean="0"/>
              <a:t>, 2017, forlaget </a:t>
            </a:r>
            <a:r>
              <a:rPr lang="nb-NO" dirty="0" err="1" smtClean="0"/>
              <a:t>Vett&amp;Viten</a:t>
            </a:r>
            <a:endParaRPr lang="nb-NO" dirty="0" smtClean="0"/>
          </a:p>
          <a:p>
            <a:r>
              <a:rPr lang="nb-NO" dirty="0"/>
              <a:t>https://www.helsedirektoratet.no/retningslinjer/antibiotika-i-sykehus/sepsis</a:t>
            </a:r>
          </a:p>
          <a:p>
            <a:r>
              <a:rPr lang="nb-NO" dirty="0" smtClean="0"/>
              <a:t>https</a:t>
            </a:r>
            <a:r>
              <a:rPr lang="nb-NO" dirty="0"/>
              <a:t>://</a:t>
            </a:r>
            <a:r>
              <a:rPr lang="nb-NO" dirty="0" smtClean="0"/>
              <a:t>medeasy.no/lecture/sykdomslaere/ung-mann-fr-sepsis</a:t>
            </a:r>
          </a:p>
          <a:p>
            <a:r>
              <a:rPr lang="nb-NO" dirty="0"/>
              <a:t>https://legehandboka.no/handboken/kliniske-kapitler/infeksjoner/tilstander-og-sykdommer/bakteriesykdommer/sepsis</a:t>
            </a:r>
            <a:endParaRPr lang="nb-NO" dirty="0" smtClean="0"/>
          </a:p>
          <a:p>
            <a:r>
              <a:rPr lang="nb-NO" dirty="0"/>
              <a:t>https://legehandboka.no/handboken/kliniske-kapitler/akutt-og-mottaksmedisin/tilstander-og-sykdommer/hjertekar/sjokk</a:t>
            </a:r>
            <a:endParaRPr lang="nb-NO" dirty="0"/>
          </a:p>
        </p:txBody>
      </p:sp>
    </p:spTree>
    <p:extLst>
      <p:ext uri="{BB962C8B-B14F-4D97-AF65-F5344CB8AC3E}">
        <p14:creationId xmlns:p14="http://schemas.microsoft.com/office/powerpoint/2010/main" val="1088428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sett">
  <a:themeElements>
    <a:clrScheme name="Rød-Oransj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Faset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4398</TotalTime>
  <Words>3796</Words>
  <Application>Microsoft Office PowerPoint</Application>
  <PresentationFormat>Widescreen</PresentationFormat>
  <Paragraphs>286</Paragraphs>
  <Slides>26</Slides>
  <Notes>25</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26</vt:i4>
      </vt:variant>
    </vt:vector>
  </HeadingPairs>
  <TitlesOfParts>
    <vt:vector size="31" baseType="lpstr">
      <vt:lpstr>Arial</vt:lpstr>
      <vt:lpstr>Calibri</vt:lpstr>
      <vt:lpstr>Trebuchet MS</vt:lpstr>
      <vt:lpstr>Wingdings 3</vt:lpstr>
      <vt:lpstr>Fasett</vt:lpstr>
      <vt:lpstr>SEPSIS</vt:lpstr>
      <vt:lpstr>KASUS</vt:lpstr>
      <vt:lpstr>KASUS</vt:lpstr>
      <vt:lpstr>PowerPoint-presentasjon</vt:lpstr>
      <vt:lpstr>Ytterligere forsinkelser</vt:lpstr>
      <vt:lpstr>Sepsisdiagnosen</vt:lpstr>
      <vt:lpstr>Infeksjon og sepsis</vt:lpstr>
      <vt:lpstr>Diagnosen</vt:lpstr>
      <vt:lpstr>Patofysiologi</vt:lpstr>
      <vt:lpstr>Patofysiologi</vt:lpstr>
      <vt:lpstr>1. Infeksjon</vt:lpstr>
      <vt:lpstr>2. Mikrober i blodet</vt:lpstr>
      <vt:lpstr>3. Immunologisk overreaksjon</vt:lpstr>
      <vt:lpstr>4. Kapillær lekkasje og vasodilatasjon</vt:lpstr>
      <vt:lpstr>4. Kapillær lekkasje og vasodilatasjon</vt:lpstr>
      <vt:lpstr>5. Organdysfunksjon</vt:lpstr>
      <vt:lpstr>6. Multiorgansvikt</vt:lpstr>
      <vt:lpstr>Hvem får sepsis?</vt:lpstr>
      <vt:lpstr>Hvordan oppdager vi sepsis</vt:lpstr>
      <vt:lpstr>Vitale målinger</vt:lpstr>
      <vt:lpstr>Andre undersøkelser</vt:lpstr>
      <vt:lpstr>Sepsisbehandling</vt:lpstr>
      <vt:lpstr>Sepsisbehandling</vt:lpstr>
      <vt:lpstr>Kunne den unge mannen vært reddet?</vt:lpstr>
      <vt:lpstr>Kunne den unge mannen vært reddet?</vt:lpstr>
      <vt:lpstr>Kilder:</vt:lpstr>
    </vt:vector>
  </TitlesOfParts>
  <Company>Seljord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SEPSIS</dc:title>
  <dc:creator>Ellen Røkkum</dc:creator>
  <cp:lastModifiedBy>Ellen Røkkum</cp:lastModifiedBy>
  <cp:revision>82</cp:revision>
  <dcterms:created xsi:type="dcterms:W3CDTF">2024-04-07T19:06:13Z</dcterms:created>
  <dcterms:modified xsi:type="dcterms:W3CDTF">2024-04-10T20:52:46Z</dcterms:modified>
</cp:coreProperties>
</file>