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4" r:id="rId2"/>
    <p:sldId id="283" r:id="rId3"/>
    <p:sldId id="259" r:id="rId4"/>
    <p:sldId id="256" r:id="rId5"/>
    <p:sldId id="257" r:id="rId6"/>
    <p:sldId id="258" r:id="rId7"/>
    <p:sldId id="269" r:id="rId8"/>
    <p:sldId id="274" r:id="rId9"/>
    <p:sldId id="282" r:id="rId10"/>
    <p:sldId id="262" r:id="rId11"/>
    <p:sldId id="263" r:id="rId12"/>
    <p:sldId id="265" r:id="rId13"/>
    <p:sldId id="270" r:id="rId14"/>
    <p:sldId id="271" r:id="rId15"/>
    <p:sldId id="272" r:id="rId16"/>
    <p:sldId id="273" r:id="rId17"/>
    <p:sldId id="267" r:id="rId18"/>
    <p:sldId id="268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10375" cy="99425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6CFF0B-2CF6-439F-8057-D4D4CDA53714}" v="1" dt="2025-04-07T07:54:42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15" autoAdjust="0"/>
    <p:restoredTop sz="71606" autoAdjust="0"/>
  </p:normalViewPr>
  <p:slideViewPr>
    <p:cSldViewPr snapToGrid="0">
      <p:cViewPr varScale="1">
        <p:scale>
          <a:sx n="45" d="100"/>
          <a:sy n="45" d="100"/>
        </p:scale>
        <p:origin x="1652" y="4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1E73C1-E435-433D-B9E9-ACDB41E2C0F0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AB816C-8AB9-4526-9B1C-385DD9B850DE}">
      <dgm:prSet/>
      <dgm:spPr/>
      <dgm:t>
        <a:bodyPr/>
        <a:lstStyle/>
        <a:p>
          <a:r>
            <a:rPr lang="nb-NO" dirty="0"/>
            <a:t>Klinisk bilde!</a:t>
          </a:r>
          <a:endParaRPr lang="en-US" dirty="0"/>
        </a:p>
      </dgm:t>
    </dgm:pt>
    <dgm:pt modelId="{276AAD07-7CDC-453D-A1CA-D81FF7A28299}" type="parTrans" cxnId="{70D6D7B3-BA30-4751-8C77-D9320E46FF71}">
      <dgm:prSet/>
      <dgm:spPr/>
      <dgm:t>
        <a:bodyPr/>
        <a:lstStyle/>
        <a:p>
          <a:endParaRPr lang="en-US"/>
        </a:p>
      </dgm:t>
    </dgm:pt>
    <dgm:pt modelId="{3C73B02C-87C9-4966-B8F2-60179C7EDF22}" type="sibTrans" cxnId="{70D6D7B3-BA30-4751-8C77-D9320E46FF71}">
      <dgm:prSet/>
      <dgm:spPr/>
      <dgm:t>
        <a:bodyPr/>
        <a:lstStyle/>
        <a:p>
          <a:endParaRPr lang="en-US"/>
        </a:p>
      </dgm:t>
    </dgm:pt>
    <dgm:pt modelId="{2750F367-2D17-4C81-AFF4-51E1C2BD7B40}">
      <dgm:prSet/>
      <dgm:spPr/>
      <dgm:t>
        <a:bodyPr/>
        <a:lstStyle/>
        <a:p>
          <a:r>
            <a:rPr lang="nb-NO"/>
            <a:t>Auskultasjon </a:t>
          </a:r>
          <a:endParaRPr lang="en-US"/>
        </a:p>
      </dgm:t>
    </dgm:pt>
    <dgm:pt modelId="{BD64D9A7-1B1A-41DA-B477-EA74816EE05C}" type="parTrans" cxnId="{0F5B3AE0-7B85-4EC1-AB63-9BBD36C089CA}">
      <dgm:prSet/>
      <dgm:spPr/>
      <dgm:t>
        <a:bodyPr/>
        <a:lstStyle/>
        <a:p>
          <a:endParaRPr lang="en-US"/>
        </a:p>
      </dgm:t>
    </dgm:pt>
    <dgm:pt modelId="{B9598305-C062-4EB2-A3F9-C91666A68301}" type="sibTrans" cxnId="{0F5B3AE0-7B85-4EC1-AB63-9BBD36C089CA}">
      <dgm:prSet/>
      <dgm:spPr/>
      <dgm:t>
        <a:bodyPr/>
        <a:lstStyle/>
        <a:p>
          <a:endParaRPr lang="en-US"/>
        </a:p>
      </dgm:t>
    </dgm:pt>
    <dgm:pt modelId="{A8D87CB2-FEC3-414D-8FB9-08336E055285}">
      <dgm:prSet/>
      <dgm:spPr/>
      <dgm:t>
        <a:bodyPr/>
        <a:lstStyle/>
        <a:p>
          <a:r>
            <a:rPr lang="nb-NO"/>
            <a:t>Blodtrykk</a:t>
          </a:r>
          <a:endParaRPr lang="en-US"/>
        </a:p>
      </dgm:t>
    </dgm:pt>
    <dgm:pt modelId="{1342A614-9421-4523-8CEC-73BA412011A8}" type="parTrans" cxnId="{CD0918E3-15C0-4FCA-A4F7-48CC32D93814}">
      <dgm:prSet/>
      <dgm:spPr/>
      <dgm:t>
        <a:bodyPr/>
        <a:lstStyle/>
        <a:p>
          <a:endParaRPr lang="en-US"/>
        </a:p>
      </dgm:t>
    </dgm:pt>
    <dgm:pt modelId="{8425CDF4-18A9-4D46-9F22-1BD4C1ADE10F}" type="sibTrans" cxnId="{CD0918E3-15C0-4FCA-A4F7-48CC32D93814}">
      <dgm:prSet/>
      <dgm:spPr/>
      <dgm:t>
        <a:bodyPr/>
        <a:lstStyle/>
        <a:p>
          <a:endParaRPr lang="en-US"/>
        </a:p>
      </dgm:t>
    </dgm:pt>
    <dgm:pt modelId="{9E3B6170-36F9-4479-A006-547DEE24B457}">
      <dgm:prSet/>
      <dgm:spPr/>
      <dgm:t>
        <a:bodyPr/>
        <a:lstStyle/>
        <a:p>
          <a:r>
            <a:rPr lang="nb-NO" b="0" i="0"/>
            <a:t>Venestuvning</a:t>
          </a:r>
          <a:endParaRPr lang="en-US"/>
        </a:p>
      </dgm:t>
    </dgm:pt>
    <dgm:pt modelId="{FF0034BE-4A23-4154-A084-80F23FB4B0B1}" type="parTrans" cxnId="{140A1067-2BE8-42A9-8710-2F7EB14F7ABB}">
      <dgm:prSet/>
      <dgm:spPr/>
      <dgm:t>
        <a:bodyPr/>
        <a:lstStyle/>
        <a:p>
          <a:endParaRPr lang="en-US"/>
        </a:p>
      </dgm:t>
    </dgm:pt>
    <dgm:pt modelId="{C65BDFC5-7803-47D9-9D54-BD70A2B7B515}" type="sibTrans" cxnId="{140A1067-2BE8-42A9-8710-2F7EB14F7ABB}">
      <dgm:prSet/>
      <dgm:spPr/>
      <dgm:t>
        <a:bodyPr/>
        <a:lstStyle/>
        <a:p>
          <a:endParaRPr lang="en-US"/>
        </a:p>
      </dgm:t>
    </dgm:pt>
    <dgm:pt modelId="{12E542C3-4430-40CB-8137-1B3C32E23704}">
      <dgm:prSet/>
      <dgm:spPr/>
      <dgm:t>
        <a:bodyPr/>
        <a:lstStyle/>
        <a:p>
          <a:r>
            <a:rPr lang="nb-NO" b="0" i="0"/>
            <a:t>Perifer sirkulasjon</a:t>
          </a:r>
          <a:endParaRPr lang="en-US"/>
        </a:p>
      </dgm:t>
    </dgm:pt>
    <dgm:pt modelId="{35964E12-9257-458E-B008-7A6F3EF6A4DF}" type="parTrans" cxnId="{9777F018-D018-4EC0-95DC-47A2B88DEBCC}">
      <dgm:prSet/>
      <dgm:spPr/>
      <dgm:t>
        <a:bodyPr/>
        <a:lstStyle/>
        <a:p>
          <a:endParaRPr lang="en-US"/>
        </a:p>
      </dgm:t>
    </dgm:pt>
    <dgm:pt modelId="{EA0AA50D-CBEB-48A4-A9B5-F8B1613B6B11}" type="sibTrans" cxnId="{9777F018-D018-4EC0-95DC-47A2B88DEBCC}">
      <dgm:prSet/>
      <dgm:spPr/>
      <dgm:t>
        <a:bodyPr/>
        <a:lstStyle/>
        <a:p>
          <a:endParaRPr lang="en-US"/>
        </a:p>
      </dgm:t>
    </dgm:pt>
    <dgm:pt modelId="{6B086F1D-C63C-41C5-A83E-867913C25151}">
      <dgm:prSet/>
      <dgm:spPr/>
      <dgm:t>
        <a:bodyPr/>
        <a:lstStyle/>
        <a:p>
          <a:r>
            <a:rPr lang="nb-NO" b="0" i="0"/>
            <a:t>Mentale funksjoner</a:t>
          </a:r>
          <a:endParaRPr lang="en-US"/>
        </a:p>
      </dgm:t>
    </dgm:pt>
    <dgm:pt modelId="{84615299-3F24-463E-95C8-98F5CCB03908}" type="parTrans" cxnId="{CE464F1E-4F46-4F2E-BFAF-924DF5A1F4BC}">
      <dgm:prSet/>
      <dgm:spPr/>
      <dgm:t>
        <a:bodyPr/>
        <a:lstStyle/>
        <a:p>
          <a:endParaRPr lang="en-US"/>
        </a:p>
      </dgm:t>
    </dgm:pt>
    <dgm:pt modelId="{7118B767-FBB2-4F27-88AF-5A825AF04A08}" type="sibTrans" cxnId="{CE464F1E-4F46-4F2E-BFAF-924DF5A1F4BC}">
      <dgm:prSet/>
      <dgm:spPr/>
      <dgm:t>
        <a:bodyPr/>
        <a:lstStyle/>
        <a:p>
          <a:endParaRPr lang="en-US"/>
        </a:p>
      </dgm:t>
    </dgm:pt>
    <dgm:pt modelId="{EFD68FA4-80F9-470C-A27A-4178CAC50003}">
      <dgm:prSet/>
      <dgm:spPr/>
      <dgm:t>
        <a:bodyPr/>
        <a:lstStyle/>
        <a:p>
          <a:r>
            <a:rPr lang="nb-NO" b="0" i="0"/>
            <a:t>EKG</a:t>
          </a:r>
          <a:endParaRPr lang="en-US"/>
        </a:p>
      </dgm:t>
    </dgm:pt>
    <dgm:pt modelId="{810071B9-CE87-4C57-B775-DDFF3C69267A}" type="parTrans" cxnId="{7A199DC9-CA9D-4E50-A56D-B577CF1D3C99}">
      <dgm:prSet/>
      <dgm:spPr/>
      <dgm:t>
        <a:bodyPr/>
        <a:lstStyle/>
        <a:p>
          <a:endParaRPr lang="en-US"/>
        </a:p>
      </dgm:t>
    </dgm:pt>
    <dgm:pt modelId="{1401777D-3467-402C-8E18-A8319C0F218D}" type="sibTrans" cxnId="{7A199DC9-CA9D-4E50-A56D-B577CF1D3C99}">
      <dgm:prSet/>
      <dgm:spPr/>
      <dgm:t>
        <a:bodyPr/>
        <a:lstStyle/>
        <a:p>
          <a:endParaRPr lang="en-US"/>
        </a:p>
      </dgm:t>
    </dgm:pt>
    <dgm:pt modelId="{75B4ED88-FACD-4312-B97B-8DCE4A7BF7FD}" type="pres">
      <dgm:prSet presAssocID="{161E73C1-E435-433D-B9E9-ACDB41E2C0F0}" presName="compositeShape" presStyleCnt="0">
        <dgm:presLayoutVars>
          <dgm:chMax val="7"/>
          <dgm:dir/>
          <dgm:resizeHandles val="exact"/>
        </dgm:presLayoutVars>
      </dgm:prSet>
      <dgm:spPr/>
    </dgm:pt>
    <dgm:pt modelId="{B27448DB-27CB-4768-8127-74198A54785F}" type="pres">
      <dgm:prSet presAssocID="{161E73C1-E435-433D-B9E9-ACDB41E2C0F0}" presName="wedge1" presStyleLbl="node1" presStyleIdx="0" presStyleCnt="7"/>
      <dgm:spPr/>
    </dgm:pt>
    <dgm:pt modelId="{DCCD0E90-B0BF-428D-8778-D46100745350}" type="pres">
      <dgm:prSet presAssocID="{161E73C1-E435-433D-B9E9-ACDB41E2C0F0}" presName="dummy1a" presStyleCnt="0"/>
      <dgm:spPr/>
    </dgm:pt>
    <dgm:pt modelId="{F65B65E5-7044-48BA-8DDC-DC460FE0CDEF}" type="pres">
      <dgm:prSet presAssocID="{161E73C1-E435-433D-B9E9-ACDB41E2C0F0}" presName="dummy1b" presStyleCnt="0"/>
      <dgm:spPr/>
    </dgm:pt>
    <dgm:pt modelId="{967DBE79-C8A3-495C-A4F7-E4B8E033FE3E}" type="pres">
      <dgm:prSet presAssocID="{161E73C1-E435-433D-B9E9-ACDB41E2C0F0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FBAB9823-CBF1-4D86-83AD-7228FE57EA88}" type="pres">
      <dgm:prSet presAssocID="{161E73C1-E435-433D-B9E9-ACDB41E2C0F0}" presName="wedge2" presStyleLbl="node1" presStyleIdx="1" presStyleCnt="7"/>
      <dgm:spPr/>
    </dgm:pt>
    <dgm:pt modelId="{28F8F639-C3FD-4F91-A9CC-E4F7F2C2EE8E}" type="pres">
      <dgm:prSet presAssocID="{161E73C1-E435-433D-B9E9-ACDB41E2C0F0}" presName="dummy2a" presStyleCnt="0"/>
      <dgm:spPr/>
    </dgm:pt>
    <dgm:pt modelId="{7EA12E33-AA4E-4F20-BE4E-67DB004CABEA}" type="pres">
      <dgm:prSet presAssocID="{161E73C1-E435-433D-B9E9-ACDB41E2C0F0}" presName="dummy2b" presStyleCnt="0"/>
      <dgm:spPr/>
    </dgm:pt>
    <dgm:pt modelId="{6B74B5FA-A852-4BCC-9EC2-8142940D6A0F}" type="pres">
      <dgm:prSet presAssocID="{161E73C1-E435-433D-B9E9-ACDB41E2C0F0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15CB553A-BE9D-4DDB-B973-06AF9932D44B}" type="pres">
      <dgm:prSet presAssocID="{161E73C1-E435-433D-B9E9-ACDB41E2C0F0}" presName="wedge3" presStyleLbl="node1" presStyleIdx="2" presStyleCnt="7" custScaleX="111045" custScaleY="94598"/>
      <dgm:spPr/>
    </dgm:pt>
    <dgm:pt modelId="{B0EEA1DC-85F5-4F7F-8203-38B8C0BE84D9}" type="pres">
      <dgm:prSet presAssocID="{161E73C1-E435-433D-B9E9-ACDB41E2C0F0}" presName="dummy3a" presStyleCnt="0"/>
      <dgm:spPr/>
    </dgm:pt>
    <dgm:pt modelId="{AEBE074E-6BF2-4563-A068-BE130E6E2E34}" type="pres">
      <dgm:prSet presAssocID="{161E73C1-E435-433D-B9E9-ACDB41E2C0F0}" presName="dummy3b" presStyleCnt="0"/>
      <dgm:spPr/>
    </dgm:pt>
    <dgm:pt modelId="{F9E1A0C3-A44B-4C29-8D43-CC3E0863FCB2}" type="pres">
      <dgm:prSet presAssocID="{161E73C1-E435-433D-B9E9-ACDB41E2C0F0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4252D704-D929-4DEE-8513-90281220CE69}" type="pres">
      <dgm:prSet presAssocID="{161E73C1-E435-433D-B9E9-ACDB41E2C0F0}" presName="wedge4" presStyleLbl="node1" presStyleIdx="3" presStyleCnt="7"/>
      <dgm:spPr/>
    </dgm:pt>
    <dgm:pt modelId="{4B2E617F-097E-42BD-AF32-0D2939418C85}" type="pres">
      <dgm:prSet presAssocID="{161E73C1-E435-433D-B9E9-ACDB41E2C0F0}" presName="dummy4a" presStyleCnt="0"/>
      <dgm:spPr/>
    </dgm:pt>
    <dgm:pt modelId="{E2C300EA-B8A1-4090-ADD4-27F472471A77}" type="pres">
      <dgm:prSet presAssocID="{161E73C1-E435-433D-B9E9-ACDB41E2C0F0}" presName="dummy4b" presStyleCnt="0"/>
      <dgm:spPr/>
    </dgm:pt>
    <dgm:pt modelId="{6A0CDD4B-23C9-4823-8E36-5873F8CC4930}" type="pres">
      <dgm:prSet presAssocID="{161E73C1-E435-433D-B9E9-ACDB41E2C0F0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6CF09C4F-73E6-4730-A282-ACC2E19C4A80}" type="pres">
      <dgm:prSet presAssocID="{161E73C1-E435-433D-B9E9-ACDB41E2C0F0}" presName="wedge5" presStyleLbl="node1" presStyleIdx="4" presStyleCnt="7"/>
      <dgm:spPr/>
    </dgm:pt>
    <dgm:pt modelId="{B6668D3C-310D-420F-B203-A74D34FA5B89}" type="pres">
      <dgm:prSet presAssocID="{161E73C1-E435-433D-B9E9-ACDB41E2C0F0}" presName="dummy5a" presStyleCnt="0"/>
      <dgm:spPr/>
    </dgm:pt>
    <dgm:pt modelId="{67424C44-AAFE-4CC2-9B94-0BF316AA8CBE}" type="pres">
      <dgm:prSet presAssocID="{161E73C1-E435-433D-B9E9-ACDB41E2C0F0}" presName="dummy5b" presStyleCnt="0"/>
      <dgm:spPr/>
    </dgm:pt>
    <dgm:pt modelId="{CFD9F83E-85AA-4997-BB3F-64B4E8B42E42}" type="pres">
      <dgm:prSet presAssocID="{161E73C1-E435-433D-B9E9-ACDB41E2C0F0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1793A2D9-A34B-46E4-95C8-83F9769901E9}" type="pres">
      <dgm:prSet presAssocID="{161E73C1-E435-433D-B9E9-ACDB41E2C0F0}" presName="wedge6" presStyleLbl="node1" presStyleIdx="5" presStyleCnt="7"/>
      <dgm:spPr/>
    </dgm:pt>
    <dgm:pt modelId="{B07AFEE2-BE1C-4F54-832F-4A2685010619}" type="pres">
      <dgm:prSet presAssocID="{161E73C1-E435-433D-B9E9-ACDB41E2C0F0}" presName="dummy6a" presStyleCnt="0"/>
      <dgm:spPr/>
    </dgm:pt>
    <dgm:pt modelId="{2801ADAA-F3D4-416C-B02F-D4C3EFBB3315}" type="pres">
      <dgm:prSet presAssocID="{161E73C1-E435-433D-B9E9-ACDB41E2C0F0}" presName="dummy6b" presStyleCnt="0"/>
      <dgm:spPr/>
    </dgm:pt>
    <dgm:pt modelId="{07F22E5A-6F5F-41FB-915C-366664F9781F}" type="pres">
      <dgm:prSet presAssocID="{161E73C1-E435-433D-B9E9-ACDB41E2C0F0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680F46B0-3A7E-4350-BA2C-DA3DCF9A70DF}" type="pres">
      <dgm:prSet presAssocID="{161E73C1-E435-433D-B9E9-ACDB41E2C0F0}" presName="wedge7" presStyleLbl="node1" presStyleIdx="6" presStyleCnt="7"/>
      <dgm:spPr/>
    </dgm:pt>
    <dgm:pt modelId="{94579632-8755-4E30-A619-314D07957EDD}" type="pres">
      <dgm:prSet presAssocID="{161E73C1-E435-433D-B9E9-ACDB41E2C0F0}" presName="dummy7a" presStyleCnt="0"/>
      <dgm:spPr/>
    </dgm:pt>
    <dgm:pt modelId="{4791167B-6E29-4908-898D-4E7AB4641BCF}" type="pres">
      <dgm:prSet presAssocID="{161E73C1-E435-433D-B9E9-ACDB41E2C0F0}" presName="dummy7b" presStyleCnt="0"/>
      <dgm:spPr/>
    </dgm:pt>
    <dgm:pt modelId="{63F6D8D2-7B52-4A40-814E-E0F9E0727AEA}" type="pres">
      <dgm:prSet presAssocID="{161E73C1-E435-433D-B9E9-ACDB41E2C0F0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  <dgm:pt modelId="{06573BF3-292E-46FB-A6DC-822A18429EA9}" type="pres">
      <dgm:prSet presAssocID="{3C73B02C-87C9-4966-B8F2-60179C7EDF22}" presName="arrowWedge1" presStyleLbl="fgSibTrans2D1" presStyleIdx="0" presStyleCnt="7"/>
      <dgm:spPr/>
    </dgm:pt>
    <dgm:pt modelId="{C395D739-0B87-4D77-A3A9-7C32D42C59EA}" type="pres">
      <dgm:prSet presAssocID="{B9598305-C062-4EB2-A3F9-C91666A68301}" presName="arrowWedge2" presStyleLbl="fgSibTrans2D1" presStyleIdx="1" presStyleCnt="7"/>
      <dgm:spPr/>
    </dgm:pt>
    <dgm:pt modelId="{0E484FF3-AF9B-4BF2-980C-B61E24098412}" type="pres">
      <dgm:prSet presAssocID="{8425CDF4-18A9-4D46-9F22-1BD4C1ADE10F}" presName="arrowWedge3" presStyleLbl="fgSibTrans2D1" presStyleIdx="2" presStyleCnt="7"/>
      <dgm:spPr/>
    </dgm:pt>
    <dgm:pt modelId="{B325F7CB-1CFE-4B6C-A9E5-E9D606F3776E}" type="pres">
      <dgm:prSet presAssocID="{C65BDFC5-7803-47D9-9D54-BD70A2B7B515}" presName="arrowWedge4" presStyleLbl="fgSibTrans2D1" presStyleIdx="3" presStyleCnt="7"/>
      <dgm:spPr/>
    </dgm:pt>
    <dgm:pt modelId="{621E640D-3CC1-4EC8-955A-1522DC240958}" type="pres">
      <dgm:prSet presAssocID="{EA0AA50D-CBEB-48A4-A9B5-F8B1613B6B11}" presName="arrowWedge5" presStyleLbl="fgSibTrans2D1" presStyleIdx="4" presStyleCnt="7"/>
      <dgm:spPr/>
    </dgm:pt>
    <dgm:pt modelId="{1B080ED5-7681-4ACA-962B-AE76052120AD}" type="pres">
      <dgm:prSet presAssocID="{7118B767-FBB2-4F27-88AF-5A825AF04A08}" presName="arrowWedge6" presStyleLbl="fgSibTrans2D1" presStyleIdx="5" presStyleCnt="7"/>
      <dgm:spPr/>
    </dgm:pt>
    <dgm:pt modelId="{3213387E-6502-4CE9-B8FE-A40331F76639}" type="pres">
      <dgm:prSet presAssocID="{1401777D-3467-402C-8E18-A8319C0F218D}" presName="arrowWedge7" presStyleLbl="fgSibTrans2D1" presStyleIdx="6" presStyleCnt="7"/>
      <dgm:spPr/>
    </dgm:pt>
  </dgm:ptLst>
  <dgm:cxnLst>
    <dgm:cxn modelId="{5099480F-8977-43CC-9E34-6CE43D340312}" type="presOf" srcId="{08AB816C-8AB9-4526-9B1C-385DD9B850DE}" destId="{B27448DB-27CB-4768-8127-74198A54785F}" srcOrd="0" destOrd="0" presId="urn:microsoft.com/office/officeart/2005/8/layout/cycle8"/>
    <dgm:cxn modelId="{468DF511-227C-4D7D-B1FF-7F1A53BF1F74}" type="presOf" srcId="{12E542C3-4430-40CB-8137-1B3C32E23704}" destId="{6CF09C4F-73E6-4730-A282-ACC2E19C4A80}" srcOrd="0" destOrd="0" presId="urn:microsoft.com/office/officeart/2005/8/layout/cycle8"/>
    <dgm:cxn modelId="{9777F018-D018-4EC0-95DC-47A2B88DEBCC}" srcId="{161E73C1-E435-433D-B9E9-ACDB41E2C0F0}" destId="{12E542C3-4430-40CB-8137-1B3C32E23704}" srcOrd="4" destOrd="0" parTransId="{35964E12-9257-458E-B008-7A6F3EF6A4DF}" sibTransId="{EA0AA50D-CBEB-48A4-A9B5-F8B1613B6B11}"/>
    <dgm:cxn modelId="{6B65811B-C416-441A-8896-BA6157E2CC43}" type="presOf" srcId="{A8D87CB2-FEC3-414D-8FB9-08336E055285}" destId="{F9E1A0C3-A44B-4C29-8D43-CC3E0863FCB2}" srcOrd="1" destOrd="0" presId="urn:microsoft.com/office/officeart/2005/8/layout/cycle8"/>
    <dgm:cxn modelId="{CE464F1E-4F46-4F2E-BFAF-924DF5A1F4BC}" srcId="{161E73C1-E435-433D-B9E9-ACDB41E2C0F0}" destId="{6B086F1D-C63C-41C5-A83E-867913C25151}" srcOrd="5" destOrd="0" parTransId="{84615299-3F24-463E-95C8-98F5CCB03908}" sibTransId="{7118B767-FBB2-4F27-88AF-5A825AF04A08}"/>
    <dgm:cxn modelId="{E372D524-E933-471B-8A3D-509356031C99}" type="presOf" srcId="{161E73C1-E435-433D-B9E9-ACDB41E2C0F0}" destId="{75B4ED88-FACD-4312-B97B-8DCE4A7BF7FD}" srcOrd="0" destOrd="0" presId="urn:microsoft.com/office/officeart/2005/8/layout/cycle8"/>
    <dgm:cxn modelId="{140A1067-2BE8-42A9-8710-2F7EB14F7ABB}" srcId="{161E73C1-E435-433D-B9E9-ACDB41E2C0F0}" destId="{9E3B6170-36F9-4479-A006-547DEE24B457}" srcOrd="3" destOrd="0" parTransId="{FF0034BE-4A23-4154-A084-80F23FB4B0B1}" sibTransId="{C65BDFC5-7803-47D9-9D54-BD70A2B7B515}"/>
    <dgm:cxn modelId="{5944B84E-A753-4931-9C72-070C1CBAD650}" type="presOf" srcId="{EFD68FA4-80F9-470C-A27A-4178CAC50003}" destId="{63F6D8D2-7B52-4A40-814E-E0F9E0727AEA}" srcOrd="1" destOrd="0" presId="urn:microsoft.com/office/officeart/2005/8/layout/cycle8"/>
    <dgm:cxn modelId="{4C5B9C78-5C47-4A2F-8BCF-099C3423C599}" type="presOf" srcId="{2750F367-2D17-4C81-AFF4-51E1C2BD7B40}" destId="{FBAB9823-CBF1-4D86-83AD-7228FE57EA88}" srcOrd="0" destOrd="0" presId="urn:microsoft.com/office/officeart/2005/8/layout/cycle8"/>
    <dgm:cxn modelId="{15873C8F-E1BC-41E7-B9A9-69F926547C73}" type="presOf" srcId="{2750F367-2D17-4C81-AFF4-51E1C2BD7B40}" destId="{6B74B5FA-A852-4BCC-9EC2-8142940D6A0F}" srcOrd="1" destOrd="0" presId="urn:microsoft.com/office/officeart/2005/8/layout/cycle8"/>
    <dgm:cxn modelId="{466D5D95-8156-45FF-8E46-E09DA3A2649D}" type="presOf" srcId="{9E3B6170-36F9-4479-A006-547DEE24B457}" destId="{6A0CDD4B-23C9-4823-8E36-5873F8CC4930}" srcOrd="1" destOrd="0" presId="urn:microsoft.com/office/officeart/2005/8/layout/cycle8"/>
    <dgm:cxn modelId="{5C3B279B-4652-4A4B-825A-729E2531A451}" type="presOf" srcId="{08AB816C-8AB9-4526-9B1C-385DD9B850DE}" destId="{967DBE79-C8A3-495C-A4F7-E4B8E033FE3E}" srcOrd="1" destOrd="0" presId="urn:microsoft.com/office/officeart/2005/8/layout/cycle8"/>
    <dgm:cxn modelId="{615881AB-81A6-46D5-AF79-A6993572D5EE}" type="presOf" srcId="{EFD68FA4-80F9-470C-A27A-4178CAC50003}" destId="{680F46B0-3A7E-4350-BA2C-DA3DCF9A70DF}" srcOrd="0" destOrd="0" presId="urn:microsoft.com/office/officeart/2005/8/layout/cycle8"/>
    <dgm:cxn modelId="{83F85AAE-32B8-450D-A672-CE8F99FDEE50}" type="presOf" srcId="{12E542C3-4430-40CB-8137-1B3C32E23704}" destId="{CFD9F83E-85AA-4997-BB3F-64B4E8B42E42}" srcOrd="1" destOrd="0" presId="urn:microsoft.com/office/officeart/2005/8/layout/cycle8"/>
    <dgm:cxn modelId="{70D6D7B3-BA30-4751-8C77-D9320E46FF71}" srcId="{161E73C1-E435-433D-B9E9-ACDB41E2C0F0}" destId="{08AB816C-8AB9-4526-9B1C-385DD9B850DE}" srcOrd="0" destOrd="0" parTransId="{276AAD07-7CDC-453D-A1CA-D81FF7A28299}" sibTransId="{3C73B02C-87C9-4966-B8F2-60179C7EDF22}"/>
    <dgm:cxn modelId="{45A088C2-D8DC-47D0-9AF8-48E61EF8EA5E}" type="presOf" srcId="{6B086F1D-C63C-41C5-A83E-867913C25151}" destId="{1793A2D9-A34B-46E4-95C8-83F9769901E9}" srcOrd="0" destOrd="0" presId="urn:microsoft.com/office/officeart/2005/8/layout/cycle8"/>
    <dgm:cxn modelId="{7A199DC9-CA9D-4E50-A56D-B577CF1D3C99}" srcId="{161E73C1-E435-433D-B9E9-ACDB41E2C0F0}" destId="{EFD68FA4-80F9-470C-A27A-4178CAC50003}" srcOrd="6" destOrd="0" parTransId="{810071B9-CE87-4C57-B775-DDFF3C69267A}" sibTransId="{1401777D-3467-402C-8E18-A8319C0F218D}"/>
    <dgm:cxn modelId="{495C5ECD-7627-4675-99AF-3FC890A6AE94}" type="presOf" srcId="{9E3B6170-36F9-4479-A006-547DEE24B457}" destId="{4252D704-D929-4DEE-8513-90281220CE69}" srcOrd="0" destOrd="0" presId="urn:microsoft.com/office/officeart/2005/8/layout/cycle8"/>
    <dgm:cxn modelId="{0F5B3AE0-7B85-4EC1-AB63-9BBD36C089CA}" srcId="{161E73C1-E435-433D-B9E9-ACDB41E2C0F0}" destId="{2750F367-2D17-4C81-AFF4-51E1C2BD7B40}" srcOrd="1" destOrd="0" parTransId="{BD64D9A7-1B1A-41DA-B477-EA74816EE05C}" sibTransId="{B9598305-C062-4EB2-A3F9-C91666A68301}"/>
    <dgm:cxn modelId="{DE3CE0E0-B7D8-4382-8B0A-51F1E02C8643}" type="presOf" srcId="{A8D87CB2-FEC3-414D-8FB9-08336E055285}" destId="{15CB553A-BE9D-4DDB-B973-06AF9932D44B}" srcOrd="0" destOrd="0" presId="urn:microsoft.com/office/officeart/2005/8/layout/cycle8"/>
    <dgm:cxn modelId="{CD0918E3-15C0-4FCA-A4F7-48CC32D93814}" srcId="{161E73C1-E435-433D-B9E9-ACDB41E2C0F0}" destId="{A8D87CB2-FEC3-414D-8FB9-08336E055285}" srcOrd="2" destOrd="0" parTransId="{1342A614-9421-4523-8CEC-73BA412011A8}" sibTransId="{8425CDF4-18A9-4D46-9F22-1BD4C1ADE10F}"/>
    <dgm:cxn modelId="{F05DC9F0-DF95-4CE8-BF73-670B83F09412}" type="presOf" srcId="{6B086F1D-C63C-41C5-A83E-867913C25151}" destId="{07F22E5A-6F5F-41FB-915C-366664F9781F}" srcOrd="1" destOrd="0" presId="urn:microsoft.com/office/officeart/2005/8/layout/cycle8"/>
    <dgm:cxn modelId="{71E60561-5AAE-4510-9A8B-2F8BABDA2FC4}" type="presParOf" srcId="{75B4ED88-FACD-4312-B97B-8DCE4A7BF7FD}" destId="{B27448DB-27CB-4768-8127-74198A54785F}" srcOrd="0" destOrd="0" presId="urn:microsoft.com/office/officeart/2005/8/layout/cycle8"/>
    <dgm:cxn modelId="{7D5223F7-B401-4DA8-81BC-FE713894D56C}" type="presParOf" srcId="{75B4ED88-FACD-4312-B97B-8DCE4A7BF7FD}" destId="{DCCD0E90-B0BF-428D-8778-D46100745350}" srcOrd="1" destOrd="0" presId="urn:microsoft.com/office/officeart/2005/8/layout/cycle8"/>
    <dgm:cxn modelId="{605A170E-785C-480D-9DDC-F2FBD69FF68B}" type="presParOf" srcId="{75B4ED88-FACD-4312-B97B-8DCE4A7BF7FD}" destId="{F65B65E5-7044-48BA-8DDC-DC460FE0CDEF}" srcOrd="2" destOrd="0" presId="urn:microsoft.com/office/officeart/2005/8/layout/cycle8"/>
    <dgm:cxn modelId="{BCF150E8-B51F-4462-89E4-154828E53B28}" type="presParOf" srcId="{75B4ED88-FACD-4312-B97B-8DCE4A7BF7FD}" destId="{967DBE79-C8A3-495C-A4F7-E4B8E033FE3E}" srcOrd="3" destOrd="0" presId="urn:microsoft.com/office/officeart/2005/8/layout/cycle8"/>
    <dgm:cxn modelId="{0C013AE5-4D86-4B7C-BA30-123A6306D431}" type="presParOf" srcId="{75B4ED88-FACD-4312-B97B-8DCE4A7BF7FD}" destId="{FBAB9823-CBF1-4D86-83AD-7228FE57EA88}" srcOrd="4" destOrd="0" presId="urn:microsoft.com/office/officeart/2005/8/layout/cycle8"/>
    <dgm:cxn modelId="{E23091A0-C5C0-4244-837B-7DA2BD28232A}" type="presParOf" srcId="{75B4ED88-FACD-4312-B97B-8DCE4A7BF7FD}" destId="{28F8F639-C3FD-4F91-A9CC-E4F7F2C2EE8E}" srcOrd="5" destOrd="0" presId="urn:microsoft.com/office/officeart/2005/8/layout/cycle8"/>
    <dgm:cxn modelId="{6872ADC0-DA97-4AED-B9A5-AE54A736F9A7}" type="presParOf" srcId="{75B4ED88-FACD-4312-B97B-8DCE4A7BF7FD}" destId="{7EA12E33-AA4E-4F20-BE4E-67DB004CABEA}" srcOrd="6" destOrd="0" presId="urn:microsoft.com/office/officeart/2005/8/layout/cycle8"/>
    <dgm:cxn modelId="{BE836582-650D-46DB-BA12-F2972196F3C9}" type="presParOf" srcId="{75B4ED88-FACD-4312-B97B-8DCE4A7BF7FD}" destId="{6B74B5FA-A852-4BCC-9EC2-8142940D6A0F}" srcOrd="7" destOrd="0" presId="urn:microsoft.com/office/officeart/2005/8/layout/cycle8"/>
    <dgm:cxn modelId="{B13CD4F8-BF5D-4C92-8C7F-0FA4CBBF6D6A}" type="presParOf" srcId="{75B4ED88-FACD-4312-B97B-8DCE4A7BF7FD}" destId="{15CB553A-BE9D-4DDB-B973-06AF9932D44B}" srcOrd="8" destOrd="0" presId="urn:microsoft.com/office/officeart/2005/8/layout/cycle8"/>
    <dgm:cxn modelId="{4FBEB7D6-D66E-4E1F-86CF-56F03705C907}" type="presParOf" srcId="{75B4ED88-FACD-4312-B97B-8DCE4A7BF7FD}" destId="{B0EEA1DC-85F5-4F7F-8203-38B8C0BE84D9}" srcOrd="9" destOrd="0" presId="urn:microsoft.com/office/officeart/2005/8/layout/cycle8"/>
    <dgm:cxn modelId="{E8531891-48CC-4202-B55C-97C125FE3C15}" type="presParOf" srcId="{75B4ED88-FACD-4312-B97B-8DCE4A7BF7FD}" destId="{AEBE074E-6BF2-4563-A068-BE130E6E2E34}" srcOrd="10" destOrd="0" presId="urn:microsoft.com/office/officeart/2005/8/layout/cycle8"/>
    <dgm:cxn modelId="{64E72CB5-B991-452B-935F-7F1B1A4B0E5F}" type="presParOf" srcId="{75B4ED88-FACD-4312-B97B-8DCE4A7BF7FD}" destId="{F9E1A0C3-A44B-4C29-8D43-CC3E0863FCB2}" srcOrd="11" destOrd="0" presId="urn:microsoft.com/office/officeart/2005/8/layout/cycle8"/>
    <dgm:cxn modelId="{01AD37D9-3281-4F0D-A4F9-EB51547CC340}" type="presParOf" srcId="{75B4ED88-FACD-4312-B97B-8DCE4A7BF7FD}" destId="{4252D704-D929-4DEE-8513-90281220CE69}" srcOrd="12" destOrd="0" presId="urn:microsoft.com/office/officeart/2005/8/layout/cycle8"/>
    <dgm:cxn modelId="{BB7F1F41-9DB3-4F7B-8660-7DBC114604B1}" type="presParOf" srcId="{75B4ED88-FACD-4312-B97B-8DCE4A7BF7FD}" destId="{4B2E617F-097E-42BD-AF32-0D2939418C85}" srcOrd="13" destOrd="0" presId="urn:microsoft.com/office/officeart/2005/8/layout/cycle8"/>
    <dgm:cxn modelId="{5DB4BB79-5A9B-43DF-9BF0-25F135D6A236}" type="presParOf" srcId="{75B4ED88-FACD-4312-B97B-8DCE4A7BF7FD}" destId="{E2C300EA-B8A1-4090-ADD4-27F472471A77}" srcOrd="14" destOrd="0" presId="urn:microsoft.com/office/officeart/2005/8/layout/cycle8"/>
    <dgm:cxn modelId="{96BF8F81-81CB-4D7A-A645-F36DEB0ACBAB}" type="presParOf" srcId="{75B4ED88-FACD-4312-B97B-8DCE4A7BF7FD}" destId="{6A0CDD4B-23C9-4823-8E36-5873F8CC4930}" srcOrd="15" destOrd="0" presId="urn:microsoft.com/office/officeart/2005/8/layout/cycle8"/>
    <dgm:cxn modelId="{17ECA359-A3CF-49EB-9C7E-EE1367B8B133}" type="presParOf" srcId="{75B4ED88-FACD-4312-B97B-8DCE4A7BF7FD}" destId="{6CF09C4F-73E6-4730-A282-ACC2E19C4A80}" srcOrd="16" destOrd="0" presId="urn:microsoft.com/office/officeart/2005/8/layout/cycle8"/>
    <dgm:cxn modelId="{FB61F597-0B92-4CE3-8675-42774D094ABE}" type="presParOf" srcId="{75B4ED88-FACD-4312-B97B-8DCE4A7BF7FD}" destId="{B6668D3C-310D-420F-B203-A74D34FA5B89}" srcOrd="17" destOrd="0" presId="urn:microsoft.com/office/officeart/2005/8/layout/cycle8"/>
    <dgm:cxn modelId="{9297390A-BDE1-405E-B15F-89D4FBECB5AF}" type="presParOf" srcId="{75B4ED88-FACD-4312-B97B-8DCE4A7BF7FD}" destId="{67424C44-AAFE-4CC2-9B94-0BF316AA8CBE}" srcOrd="18" destOrd="0" presId="urn:microsoft.com/office/officeart/2005/8/layout/cycle8"/>
    <dgm:cxn modelId="{503E2FBF-69E9-4C13-A7E6-933580D84C7D}" type="presParOf" srcId="{75B4ED88-FACD-4312-B97B-8DCE4A7BF7FD}" destId="{CFD9F83E-85AA-4997-BB3F-64B4E8B42E42}" srcOrd="19" destOrd="0" presId="urn:microsoft.com/office/officeart/2005/8/layout/cycle8"/>
    <dgm:cxn modelId="{F1446B75-37E6-4809-9259-C37D43F9521A}" type="presParOf" srcId="{75B4ED88-FACD-4312-B97B-8DCE4A7BF7FD}" destId="{1793A2D9-A34B-46E4-95C8-83F9769901E9}" srcOrd="20" destOrd="0" presId="urn:microsoft.com/office/officeart/2005/8/layout/cycle8"/>
    <dgm:cxn modelId="{80B3E47E-1027-4FFF-8AF0-FC7F495AE7C8}" type="presParOf" srcId="{75B4ED88-FACD-4312-B97B-8DCE4A7BF7FD}" destId="{B07AFEE2-BE1C-4F54-832F-4A2685010619}" srcOrd="21" destOrd="0" presId="urn:microsoft.com/office/officeart/2005/8/layout/cycle8"/>
    <dgm:cxn modelId="{E41AE861-F0DD-4A91-B403-05C9BF52E5DC}" type="presParOf" srcId="{75B4ED88-FACD-4312-B97B-8DCE4A7BF7FD}" destId="{2801ADAA-F3D4-416C-B02F-D4C3EFBB3315}" srcOrd="22" destOrd="0" presId="urn:microsoft.com/office/officeart/2005/8/layout/cycle8"/>
    <dgm:cxn modelId="{839C3CF6-1A84-45D9-976F-73F6864E729E}" type="presParOf" srcId="{75B4ED88-FACD-4312-B97B-8DCE4A7BF7FD}" destId="{07F22E5A-6F5F-41FB-915C-366664F9781F}" srcOrd="23" destOrd="0" presId="urn:microsoft.com/office/officeart/2005/8/layout/cycle8"/>
    <dgm:cxn modelId="{FF3DBEAA-A3B7-4BB5-A76A-969CA1040690}" type="presParOf" srcId="{75B4ED88-FACD-4312-B97B-8DCE4A7BF7FD}" destId="{680F46B0-3A7E-4350-BA2C-DA3DCF9A70DF}" srcOrd="24" destOrd="0" presId="urn:microsoft.com/office/officeart/2005/8/layout/cycle8"/>
    <dgm:cxn modelId="{3DC50195-F416-4774-BFCA-C2FF56D9C2BF}" type="presParOf" srcId="{75B4ED88-FACD-4312-B97B-8DCE4A7BF7FD}" destId="{94579632-8755-4E30-A619-314D07957EDD}" srcOrd="25" destOrd="0" presId="urn:microsoft.com/office/officeart/2005/8/layout/cycle8"/>
    <dgm:cxn modelId="{529D20CC-E616-4A81-B7F0-18D08601FC8E}" type="presParOf" srcId="{75B4ED88-FACD-4312-B97B-8DCE4A7BF7FD}" destId="{4791167B-6E29-4908-898D-4E7AB4641BCF}" srcOrd="26" destOrd="0" presId="urn:microsoft.com/office/officeart/2005/8/layout/cycle8"/>
    <dgm:cxn modelId="{55E67009-E5FD-4797-ABEE-33639BDF26DB}" type="presParOf" srcId="{75B4ED88-FACD-4312-B97B-8DCE4A7BF7FD}" destId="{63F6D8D2-7B52-4A40-814E-E0F9E0727AEA}" srcOrd="27" destOrd="0" presId="urn:microsoft.com/office/officeart/2005/8/layout/cycle8"/>
    <dgm:cxn modelId="{28F05C37-9C4F-471E-8687-CDACA3B88463}" type="presParOf" srcId="{75B4ED88-FACD-4312-B97B-8DCE4A7BF7FD}" destId="{06573BF3-292E-46FB-A6DC-822A18429EA9}" srcOrd="28" destOrd="0" presId="urn:microsoft.com/office/officeart/2005/8/layout/cycle8"/>
    <dgm:cxn modelId="{4FA7B9AD-0381-4782-A46E-EEC9E763F951}" type="presParOf" srcId="{75B4ED88-FACD-4312-B97B-8DCE4A7BF7FD}" destId="{C395D739-0B87-4D77-A3A9-7C32D42C59EA}" srcOrd="29" destOrd="0" presId="urn:microsoft.com/office/officeart/2005/8/layout/cycle8"/>
    <dgm:cxn modelId="{933228EA-1ECE-46BE-96B8-B30A1E00D441}" type="presParOf" srcId="{75B4ED88-FACD-4312-B97B-8DCE4A7BF7FD}" destId="{0E484FF3-AF9B-4BF2-980C-B61E24098412}" srcOrd="30" destOrd="0" presId="urn:microsoft.com/office/officeart/2005/8/layout/cycle8"/>
    <dgm:cxn modelId="{7ACA64BA-BC76-405D-A990-113A887083D8}" type="presParOf" srcId="{75B4ED88-FACD-4312-B97B-8DCE4A7BF7FD}" destId="{B325F7CB-1CFE-4B6C-A9E5-E9D606F3776E}" srcOrd="31" destOrd="0" presId="urn:microsoft.com/office/officeart/2005/8/layout/cycle8"/>
    <dgm:cxn modelId="{3294C24F-C64D-423E-B2B4-44D2042A76D8}" type="presParOf" srcId="{75B4ED88-FACD-4312-B97B-8DCE4A7BF7FD}" destId="{621E640D-3CC1-4EC8-955A-1522DC240958}" srcOrd="32" destOrd="0" presId="urn:microsoft.com/office/officeart/2005/8/layout/cycle8"/>
    <dgm:cxn modelId="{E3E26343-1134-44A2-8D3D-CC30784E6FB3}" type="presParOf" srcId="{75B4ED88-FACD-4312-B97B-8DCE4A7BF7FD}" destId="{1B080ED5-7681-4ACA-962B-AE76052120AD}" srcOrd="33" destOrd="0" presId="urn:microsoft.com/office/officeart/2005/8/layout/cycle8"/>
    <dgm:cxn modelId="{B597F6A5-6BAC-4A84-B073-41965E60FE55}" type="presParOf" srcId="{75B4ED88-FACD-4312-B97B-8DCE4A7BF7FD}" destId="{3213387E-6502-4CE9-B8FE-A40331F76639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448DB-27CB-4768-8127-74198A54785F}">
      <dsp:nvSpPr>
        <dsp:cNvPr id="0" name=""/>
        <dsp:cNvSpPr/>
      </dsp:nvSpPr>
      <dsp:spPr>
        <a:xfrm>
          <a:off x="847409" y="316258"/>
          <a:ext cx="4355034" cy="4355034"/>
        </a:xfrm>
        <a:prstGeom prst="pie">
          <a:avLst>
            <a:gd name="adj1" fmla="val 16200000"/>
            <a:gd name="adj2" fmla="val 1928571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 dirty="0"/>
            <a:t>Klinisk bilde!</a:t>
          </a:r>
          <a:endParaRPr lang="en-US" sz="1300" kern="1200" dirty="0"/>
        </a:p>
      </dsp:txBody>
      <dsp:txXfrm>
        <a:off x="3135357" y="720654"/>
        <a:ext cx="1036913" cy="829530"/>
      </dsp:txXfrm>
    </dsp:sp>
    <dsp:sp modelId="{FBAB9823-CBF1-4D86-83AD-7228FE57EA88}">
      <dsp:nvSpPr>
        <dsp:cNvPr id="0" name=""/>
        <dsp:cNvSpPr/>
      </dsp:nvSpPr>
      <dsp:spPr>
        <a:xfrm>
          <a:off x="903402" y="386250"/>
          <a:ext cx="4355034" cy="4355034"/>
        </a:xfrm>
        <a:prstGeom prst="pie">
          <a:avLst>
            <a:gd name="adj1" fmla="val 19285716"/>
            <a:gd name="adj2" fmla="val 771428"/>
          </a:avLst>
        </a:prstGeom>
        <a:solidFill>
          <a:schemeClr val="accent5">
            <a:hueOff val="-2025358"/>
            <a:satOff val="-138"/>
            <a:lumOff val="32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/>
            <a:t>Auskultasjon </a:t>
          </a:r>
          <a:endParaRPr lang="en-US" sz="1300" kern="1200"/>
        </a:p>
      </dsp:txBody>
      <dsp:txXfrm>
        <a:off x="3861196" y="1964950"/>
        <a:ext cx="1192449" cy="725839"/>
      </dsp:txXfrm>
    </dsp:sp>
    <dsp:sp modelId="{15CB553A-BE9D-4DDB-B973-06AF9932D44B}">
      <dsp:nvSpPr>
        <dsp:cNvPr id="0" name=""/>
        <dsp:cNvSpPr/>
      </dsp:nvSpPr>
      <dsp:spPr>
        <a:xfrm>
          <a:off x="642675" y="592017"/>
          <a:ext cx="4836048" cy="4119775"/>
        </a:xfrm>
        <a:prstGeom prst="pie">
          <a:avLst>
            <a:gd name="adj1" fmla="val 771428"/>
            <a:gd name="adj2" fmla="val 3857143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/>
            <a:t>Blodtrykk</a:t>
          </a:r>
          <a:endParaRPr lang="en-US" sz="1300" kern="1200"/>
        </a:p>
      </dsp:txBody>
      <dsp:txXfrm>
        <a:off x="3748109" y="3032003"/>
        <a:ext cx="1151440" cy="760196"/>
      </dsp:txXfrm>
    </dsp:sp>
    <dsp:sp modelId="{4252D704-D929-4DEE-8513-90281220CE69}">
      <dsp:nvSpPr>
        <dsp:cNvPr id="0" name=""/>
        <dsp:cNvSpPr/>
      </dsp:nvSpPr>
      <dsp:spPr>
        <a:xfrm>
          <a:off x="802303" y="513271"/>
          <a:ext cx="4355034" cy="4355034"/>
        </a:xfrm>
        <a:prstGeom prst="pie">
          <a:avLst>
            <a:gd name="adj1" fmla="val 3857226"/>
            <a:gd name="adj2" fmla="val 6942858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b="0" i="0" kern="1200"/>
            <a:t>Venestuvning</a:t>
          </a:r>
          <a:endParaRPr lang="en-US" sz="1300" kern="1200"/>
        </a:p>
      </dsp:txBody>
      <dsp:txXfrm>
        <a:off x="2474325" y="3935084"/>
        <a:ext cx="1010990" cy="725839"/>
      </dsp:txXfrm>
    </dsp:sp>
    <dsp:sp modelId="{6CF09C4F-73E6-4730-A282-ACC2E19C4A80}">
      <dsp:nvSpPr>
        <dsp:cNvPr id="0" name=""/>
        <dsp:cNvSpPr/>
      </dsp:nvSpPr>
      <dsp:spPr>
        <a:xfrm>
          <a:off x="721424" y="474387"/>
          <a:ext cx="4355034" cy="4355034"/>
        </a:xfrm>
        <a:prstGeom prst="pie">
          <a:avLst>
            <a:gd name="adj1" fmla="val 6942858"/>
            <a:gd name="adj2" fmla="val 10028574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b="0" i="0" kern="1200"/>
            <a:t>Perifer sirkulasjon</a:t>
          </a:r>
          <a:endParaRPr lang="en-US" sz="1300" kern="1200"/>
        </a:p>
      </dsp:txBody>
      <dsp:txXfrm>
        <a:off x="1242991" y="3053708"/>
        <a:ext cx="1036913" cy="803607"/>
      </dsp:txXfrm>
    </dsp:sp>
    <dsp:sp modelId="{1793A2D9-A34B-46E4-95C8-83F9769901E9}">
      <dsp:nvSpPr>
        <dsp:cNvPr id="0" name=""/>
        <dsp:cNvSpPr/>
      </dsp:nvSpPr>
      <dsp:spPr>
        <a:xfrm>
          <a:off x="701204" y="386250"/>
          <a:ext cx="4355034" cy="4355034"/>
        </a:xfrm>
        <a:prstGeom prst="pie">
          <a:avLst>
            <a:gd name="adj1" fmla="val 10028574"/>
            <a:gd name="adj2" fmla="val 13114284"/>
          </a:avLst>
        </a:prstGeom>
        <a:solidFill>
          <a:schemeClr val="accent5">
            <a:hueOff val="-10126791"/>
            <a:satOff val="-688"/>
            <a:lumOff val="163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b="0" i="0" kern="1200"/>
            <a:t>Mentale funksjoner</a:t>
          </a:r>
          <a:endParaRPr lang="en-US" sz="1300" kern="1200"/>
        </a:p>
      </dsp:txBody>
      <dsp:txXfrm>
        <a:off x="905994" y="1964950"/>
        <a:ext cx="1192449" cy="725839"/>
      </dsp:txXfrm>
    </dsp:sp>
    <dsp:sp modelId="{680F46B0-3A7E-4350-BA2C-DA3DCF9A70DF}">
      <dsp:nvSpPr>
        <dsp:cNvPr id="0" name=""/>
        <dsp:cNvSpPr/>
      </dsp:nvSpPr>
      <dsp:spPr>
        <a:xfrm>
          <a:off x="757197" y="316258"/>
          <a:ext cx="4355034" cy="4355034"/>
        </a:xfrm>
        <a:prstGeom prst="pie">
          <a:avLst>
            <a:gd name="adj1" fmla="val 13114284"/>
            <a:gd name="adj2" fmla="val 1620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b="0" i="0" kern="1200"/>
            <a:t>EKG</a:t>
          </a:r>
          <a:endParaRPr lang="en-US" sz="1300" kern="1200"/>
        </a:p>
      </dsp:txBody>
      <dsp:txXfrm>
        <a:off x="1787370" y="720654"/>
        <a:ext cx="1036913" cy="829530"/>
      </dsp:txXfrm>
    </dsp:sp>
    <dsp:sp modelId="{06573BF3-292E-46FB-A6DC-822A18429EA9}">
      <dsp:nvSpPr>
        <dsp:cNvPr id="0" name=""/>
        <dsp:cNvSpPr/>
      </dsp:nvSpPr>
      <dsp:spPr>
        <a:xfrm>
          <a:off x="577594" y="46661"/>
          <a:ext cx="4894229" cy="4894229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95D739-0B87-4D77-A3A9-7C32D42C59EA}">
      <dsp:nvSpPr>
        <dsp:cNvPr id="0" name=""/>
        <dsp:cNvSpPr/>
      </dsp:nvSpPr>
      <dsp:spPr>
        <a:xfrm>
          <a:off x="633940" y="116962"/>
          <a:ext cx="4894229" cy="4894229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5">
            <a:hueOff val="-2025358"/>
            <a:satOff val="-138"/>
            <a:lumOff val="32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84FF3-AF9B-4BF2-980C-B61E24098412}">
      <dsp:nvSpPr>
        <dsp:cNvPr id="0" name=""/>
        <dsp:cNvSpPr/>
      </dsp:nvSpPr>
      <dsp:spPr>
        <a:xfrm>
          <a:off x="611660" y="205868"/>
          <a:ext cx="4894229" cy="4894229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25F7CB-1CFE-4B6C-A9E5-E9D606F3776E}">
      <dsp:nvSpPr>
        <dsp:cNvPr id="0" name=""/>
        <dsp:cNvSpPr/>
      </dsp:nvSpPr>
      <dsp:spPr>
        <a:xfrm>
          <a:off x="532706" y="243560"/>
          <a:ext cx="4894229" cy="4894229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1E640D-3CC1-4EC8-955A-1522DC240958}">
      <dsp:nvSpPr>
        <dsp:cNvPr id="0" name=""/>
        <dsp:cNvSpPr/>
      </dsp:nvSpPr>
      <dsp:spPr>
        <a:xfrm>
          <a:off x="451763" y="204895"/>
          <a:ext cx="4894229" cy="4894229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080ED5-7681-4ACA-962B-AE76052120AD}">
      <dsp:nvSpPr>
        <dsp:cNvPr id="0" name=""/>
        <dsp:cNvSpPr/>
      </dsp:nvSpPr>
      <dsp:spPr>
        <a:xfrm>
          <a:off x="431472" y="116962"/>
          <a:ext cx="4894229" cy="4894229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5">
            <a:hueOff val="-10126791"/>
            <a:satOff val="-688"/>
            <a:lumOff val="163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13387E-6502-4CE9-B8FE-A40331F76639}">
      <dsp:nvSpPr>
        <dsp:cNvPr id="0" name=""/>
        <dsp:cNvSpPr/>
      </dsp:nvSpPr>
      <dsp:spPr>
        <a:xfrm>
          <a:off x="487817" y="46661"/>
          <a:ext cx="4894229" cy="4894229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aldar for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11D84-7938-4B5D-AF3E-ABE01D7D1C1B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4" name="Plasshaldar for lysbilet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aldar for notat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6" name="Plasshaldar for botntekst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aldar for lysbilet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B381E-E946-43DD-9676-8E8B412A402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3923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hi.no/sykdommer/lunger/astma/astma-hva-skjer-i-kroppen/hva-er-astma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nb-NO" smtClean="0"/>
              <a:pPr rtl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2894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nb-NO" smtClean="0"/>
              <a:pPr rtl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4450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0360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Pustevansker eller dyspné er en subjektiv følelse av å få for lite luft eller at pusten er ubehagelig. Pasientene bruker ofte ordet kortpusten eller andpusten</a:t>
            </a:r>
          </a:p>
          <a:p>
            <a:pPr lvl="1"/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Takypné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er rask pust (økt respirasjonsfrekvens)</a:t>
            </a:r>
          </a:p>
          <a:p>
            <a:pPr lvl="1"/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Ortopné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er pustevansker i liggende stilling</a:t>
            </a:r>
          </a:p>
          <a:p>
            <a:pPr lvl="1"/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Nocturnal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dyspné er nattlige pustevansker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Dyspne som varer lengre enn én måned, defineres som kronisk dyspne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500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3394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Dyspne er en vanlig årsak til akutte og kroniske helseplager blant pasienter.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Tidlig identifisering av symptomer kan redusere komplikasjoner og behov for sykehusinnleggelse.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Riktig håndtering av pustevansker forbedrer livskvaliteten til pasienter.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Kommunehelsetjenesten spiller en nøkkelrolle i forebygging, oppfølging og akutt håndtering.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Økt kunnskap gir helsepersonell trygghet i møte med kritiske situasjoner.</a:t>
            </a: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198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Når vi puster inn, kommer luften fra munnen via luftrøret (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trakea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) til de to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hovedbronkiene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.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Hovedbronkiene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går til hver sin lunge, der de forgrener seg som et tre til tusenvis av mindre bronkiegrener. Bronkiegrenene ender opp i bittesmå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drueklaseaktige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luftsekker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som kalles alveoler. Det er over 300 millioner alveoler i lungene. Hver enkelt er omgitt av en tynn hinne som skiller dem fra tynne blodkar kalt kapillærer. Kapillærer er de tynneste blodkarene i kroppen. I alveolene kan oksygen i den innåndede luften passere gjennom hinnen og inn i blodet, og gjøre det oksygenrikt. Samtidig kan karbondioksid, som er en avfallsgass, passere fra blodet ut i alveolene og pustes ut.</a:t>
            </a:r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118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https://www.youtube.com/watch?v=wnyg997pi2A</a:t>
            </a:r>
          </a:p>
          <a:p>
            <a:endParaRPr lang="nb-NO" dirty="0"/>
          </a:p>
          <a:p>
            <a:r>
              <a:rPr lang="nb-NO" dirty="0"/>
              <a:t>Første strek til femte</a:t>
            </a:r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203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nb-NO" dirty="0"/>
              <a:t>Lungesykdommer</a:t>
            </a:r>
          </a:p>
          <a:p>
            <a:pPr lvl="1"/>
            <a:r>
              <a:rPr lang="nb-NO" b="1" dirty="0"/>
              <a:t>Astma og KOLS kommer vi tilbake til</a:t>
            </a:r>
            <a:endParaRPr lang="nb-NO" dirty="0"/>
          </a:p>
          <a:p>
            <a:pPr lvl="1"/>
            <a:r>
              <a:rPr lang="nb-NO" b="0" dirty="0"/>
              <a:t>Infeksjon i lungene, altså </a:t>
            </a:r>
            <a:r>
              <a:rPr lang="nb-NO" b="1" dirty="0"/>
              <a:t>pneumoni</a:t>
            </a:r>
            <a:r>
              <a:rPr lang="nb-NO" b="0" dirty="0"/>
              <a:t>. Kommer gjerne sammen med feber og hoste. </a:t>
            </a:r>
            <a:r>
              <a:rPr lang="nb-NO" dirty="0"/>
              <a:t>Spesielt hos eldre og personer med nedsatt immunforsvar kan denne tilstanden være alvorlig.</a:t>
            </a:r>
          </a:p>
          <a:p>
            <a:pPr lvl="1"/>
            <a:r>
              <a:rPr lang="nb-NO" b="1" dirty="0"/>
              <a:t>Interstitiell lungesykdom </a:t>
            </a:r>
            <a:r>
              <a:rPr lang="nb-NO" b="0" dirty="0"/>
              <a:t>som er e</a:t>
            </a:r>
            <a:r>
              <a:rPr lang="nb-NO" dirty="0"/>
              <a:t>n gruppe sykdommer som påvirker lungenes </a:t>
            </a:r>
            <a:r>
              <a:rPr lang="nb-NO" dirty="0" err="1"/>
              <a:t>interstitium</a:t>
            </a:r>
            <a:r>
              <a:rPr lang="nb-NO" dirty="0"/>
              <a:t> (vevet mellom lungeblærene). Dette kan føre til arrdannelse og redusert pusteevne.</a:t>
            </a:r>
          </a:p>
          <a:p>
            <a:pPr lvl="1"/>
            <a:r>
              <a:rPr lang="nb-NO" b="1" dirty="0"/>
              <a:t>Lungeemboli:</a:t>
            </a:r>
            <a:r>
              <a:rPr lang="nb-NO" dirty="0"/>
              <a:t> En blodpropp som blokkerer blodstrømmen til lungene, noe som kan føre til plutselig </a:t>
            </a:r>
            <a:r>
              <a:rPr lang="nb-NO" dirty="0" err="1"/>
              <a:t>dyspnet</a:t>
            </a:r>
            <a:r>
              <a:rPr lang="nb-NO" dirty="0"/>
              <a:t> og smerte i brystet.</a:t>
            </a:r>
          </a:p>
          <a:p>
            <a:pPr lvl="1"/>
            <a:r>
              <a:rPr lang="nb-NO" b="1" dirty="0" err="1"/>
              <a:t>Pneumothorax</a:t>
            </a:r>
            <a:r>
              <a:rPr lang="nb-NO" b="1" dirty="0"/>
              <a:t>:</a:t>
            </a:r>
            <a:r>
              <a:rPr lang="nb-NO" dirty="0"/>
              <a:t> Når luft kommer ut i pleurahulen og fører til kollaps av lungen, kan dette gi plutselige pustevansker og sterke smerter.</a:t>
            </a:r>
          </a:p>
          <a:p>
            <a:pPr marL="514350" indent="-514350">
              <a:buAutoNum type="arabicPeriod" startAt="2"/>
            </a:pPr>
            <a:r>
              <a:rPr lang="nb-NO" dirty="0"/>
              <a:t>Hjerte problemer</a:t>
            </a:r>
          </a:p>
          <a:p>
            <a:pPr lvl="1"/>
            <a:r>
              <a:rPr lang="nb-NO" b="1" dirty="0"/>
              <a:t>Hjertesvikt:</a:t>
            </a:r>
            <a:r>
              <a:rPr lang="nb-NO" dirty="0"/>
              <a:t> Når hjertet ikke klarer å pumpe blod effektivt, kan det føre til væskeansamling i lungene (lungestuvning) og dermed forårsake dyspne, spesielt ved anstrengelse eller om natten.</a:t>
            </a:r>
          </a:p>
          <a:p>
            <a:pPr lvl="1"/>
            <a:r>
              <a:rPr lang="nb-NO" b="1" dirty="0"/>
              <a:t>Angina pectoris (brystsmerter):</a:t>
            </a:r>
            <a:r>
              <a:rPr lang="nb-NO" dirty="0"/>
              <a:t> Smerte forårsaket av nedsatt blodtilførsel til hjertet kan noen ganger forveksles med pustevansker.</a:t>
            </a:r>
          </a:p>
          <a:p>
            <a:pPr lvl="1"/>
            <a:r>
              <a:rPr lang="nb-NO" b="1" dirty="0"/>
              <a:t>Hjerteinfarkt:</a:t>
            </a:r>
            <a:r>
              <a:rPr lang="nb-NO" dirty="0"/>
              <a:t> Plutselig blokkering av blodstrømmen til hjertet kan forårsake akutte pustevansker sammen med brystsmerter.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nb-NO" dirty="0"/>
              <a:t>Psykiske årsaker</a:t>
            </a:r>
          </a:p>
          <a:p>
            <a:pPr lvl="1"/>
            <a:r>
              <a:rPr lang="nb-NO" dirty="0"/>
              <a:t>Personer med angst kan oppleve hyperventilering, som kan føre til følelsen av dyspne, svimmelhet og prikking i hender og føtter.</a:t>
            </a:r>
          </a:p>
          <a:p>
            <a:pPr lvl="1"/>
            <a:r>
              <a:rPr lang="nb-NO" dirty="0"/>
              <a:t>Langvarig stress kan føre til overfladisk pusting, noe som gir en følelse av å være tungpustet uten at det er en fysisk underliggende årsak.</a:t>
            </a:r>
          </a:p>
          <a:p>
            <a:pPr marL="514350" indent="-514350">
              <a:buAutoNum type="arabicPeriod" startAt="3"/>
            </a:pPr>
            <a:r>
              <a:rPr lang="nb-NO" dirty="0"/>
              <a:t>Infeksjoner</a:t>
            </a:r>
          </a:p>
          <a:p>
            <a:pPr lvl="1"/>
            <a:r>
              <a:rPr lang="nb-NO" b="0" dirty="0"/>
              <a:t>Virusinfeksjoner som </a:t>
            </a:r>
            <a:r>
              <a:rPr lang="nb-NO" b="0" dirty="0" err="1"/>
              <a:t>covid</a:t>
            </a:r>
            <a:r>
              <a:rPr lang="nb-NO" b="0" dirty="0"/>
              <a:t>, eller betennelser i bronkiene. 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293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 startAt="5"/>
            </a:pPr>
            <a:r>
              <a:rPr lang="nb-NO" dirty="0"/>
              <a:t>Allergiske reaksjoner mot allergener kan føre til astma lignende symptomer. Eller mere alvorlige reaksjoner som anafylaksi med hevelse i luftveiene som potensielt kan være livstruende. 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nb-NO" dirty="0"/>
              <a:t>Obstruksjon av luftveiene både med hevelse av veggene i luftveiene som ved infeksjoner  som bihulebetennelse. Eller infeksjon i </a:t>
            </a:r>
            <a:r>
              <a:rPr lang="nb-NO" dirty="0" err="1"/>
              <a:t>larynx</a:t>
            </a:r>
            <a:r>
              <a:rPr lang="nb-NO" dirty="0"/>
              <a:t> som ved </a:t>
            </a:r>
            <a:r>
              <a:rPr lang="nb-NO" dirty="0" err="1"/>
              <a:t>croup</a:t>
            </a:r>
            <a:r>
              <a:rPr lang="nb-NO" dirty="0"/>
              <a:t> for barn eller </a:t>
            </a:r>
            <a:r>
              <a:rPr lang="nb-NO" dirty="0" err="1"/>
              <a:t>largyngitt</a:t>
            </a:r>
            <a:r>
              <a:rPr lang="nb-NO" dirty="0"/>
              <a:t> for voksne. eller av </a:t>
            </a:r>
            <a:r>
              <a:rPr lang="nb-NO" dirty="0" err="1"/>
              <a:t>fremmedlegme</a:t>
            </a:r>
            <a:r>
              <a:rPr lang="nb-NO" dirty="0"/>
              <a:t> som setter seg fast og blokkerer luftveiene. </a:t>
            </a:r>
          </a:p>
          <a:p>
            <a:pPr marL="514350" indent="-514350">
              <a:buAutoNum type="arabicPeriod" startAt="6"/>
            </a:pPr>
            <a:r>
              <a:rPr lang="nb-NO" dirty="0"/>
              <a:t>miljøfaktorer</a:t>
            </a:r>
          </a:p>
          <a:p>
            <a:pPr lvl="1"/>
            <a:r>
              <a:rPr lang="nb-NO" dirty="0"/>
              <a:t>Langvarig </a:t>
            </a:r>
            <a:r>
              <a:rPr lang="nb-NO" b="1" dirty="0"/>
              <a:t>røyking</a:t>
            </a:r>
            <a:r>
              <a:rPr lang="nb-NO" dirty="0"/>
              <a:t> kan skade lungene, øke risikoen for KOLS, astma og infeksjoner, </a:t>
            </a:r>
          </a:p>
          <a:p>
            <a:pPr lvl="1"/>
            <a:r>
              <a:rPr lang="nb-NO" dirty="0"/>
              <a:t>Eksponering for </a:t>
            </a:r>
            <a:r>
              <a:rPr lang="nb-NO" b="1" dirty="0"/>
              <a:t>luftforurensning og irriterende stoffer </a:t>
            </a:r>
            <a:r>
              <a:rPr lang="nb-NO" dirty="0"/>
              <a:t>som kjemikalier kan skade luftveiene og gjøre det vanskelig å puste, spesielt for de som allerede har lungesykdommer.</a:t>
            </a:r>
          </a:p>
          <a:p>
            <a:pPr marL="514350" indent="-514350">
              <a:buAutoNum type="arabicPeriod" startAt="6"/>
            </a:pPr>
            <a:r>
              <a:rPr lang="nb-NO" dirty="0"/>
              <a:t>Andre fysiske årsaker</a:t>
            </a:r>
          </a:p>
          <a:p>
            <a:pPr lvl="1"/>
            <a:r>
              <a:rPr lang="nb-NO" b="1" dirty="0"/>
              <a:t>Overvekt:</a:t>
            </a:r>
            <a:r>
              <a:rPr lang="nb-NO" dirty="0"/>
              <a:t> Ekstra vekt kan legge press på lungene og </a:t>
            </a:r>
            <a:r>
              <a:rPr lang="nb-NO" dirty="0" err="1"/>
              <a:t>diagragma</a:t>
            </a:r>
            <a:r>
              <a:rPr lang="nb-NO" dirty="0"/>
              <a:t>, noe som gjør det vanskeligere å puste, spesielt ved fysisk aktivitet.</a:t>
            </a:r>
          </a:p>
          <a:p>
            <a:pPr lvl="1"/>
            <a:r>
              <a:rPr lang="nb-NO" dirty="0"/>
              <a:t>Lavt nivå av røde blodceller (anemi) kan føre til redusert oksygentransport i blodet, som kan gi en følelse av kortpustethet.</a:t>
            </a:r>
          </a:p>
          <a:p>
            <a:pPr marL="514350" indent="-514350">
              <a:buAutoNum type="arabicPeriod" startAt="6"/>
            </a:pPr>
            <a:r>
              <a:rPr lang="nb-NO" dirty="0"/>
              <a:t>Medikamenter</a:t>
            </a:r>
          </a:p>
          <a:p>
            <a:pPr marL="457200" lvl="1" indent="0">
              <a:buNone/>
            </a:pPr>
            <a:r>
              <a:rPr lang="nb-NO" dirty="0"/>
              <a:t>Noen medikamenter, som betablokkere eller opioider, kan føre til pustevansker som en bivirkning.</a:t>
            </a:r>
          </a:p>
          <a:p>
            <a:pPr marL="514350" indent="-514350">
              <a:buAutoNum type="arabicPeriod" startAt="6"/>
            </a:pPr>
            <a:r>
              <a:rPr lang="nb-NO" dirty="0"/>
              <a:t>Graviditet</a:t>
            </a:r>
          </a:p>
          <a:p>
            <a:pPr lvl="1"/>
            <a:r>
              <a:rPr lang="nb-NO" dirty="0"/>
              <a:t>Under graviditet kan hormonelle endringer og økt livmortrykk på diafragma føre til pustevansker, spesielt i tredje trimester.</a:t>
            </a: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34276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500" dirty="0"/>
              <a:t>Hva er KOLS? Kronisk </a:t>
            </a:r>
            <a:r>
              <a:rPr lang="nb-NO" sz="1500" dirty="0" err="1"/>
              <a:t>obstruktiv</a:t>
            </a:r>
            <a:r>
              <a:rPr lang="nb-NO" sz="1500" dirty="0"/>
              <a:t> lungesykdom</a:t>
            </a:r>
          </a:p>
          <a:p>
            <a:pPr lvl="1"/>
            <a:r>
              <a:rPr lang="nb-NO" sz="1500" dirty="0"/>
              <a:t>KOLS er en kronisk inflammatorisk lungesykdom som fører til nedsatt luftstrøm og pustevansker, vanligvis forårsaket av langvarig røyking eller eksponering for luftforurensning.</a:t>
            </a:r>
          </a:p>
          <a:p>
            <a:pPr lvl="1"/>
            <a:r>
              <a:rPr lang="nb-NO" sz="1200" b="0" i="0" dirty="0">
                <a:solidFill>
                  <a:srgbClr val="000000"/>
                </a:solidFill>
                <a:effectLst/>
                <a:latin typeface="Inter"/>
              </a:rPr>
              <a:t>Kjennetegn for KOLS er kronisk </a:t>
            </a:r>
            <a:r>
              <a:rPr lang="nb-NO" sz="1200" b="0" i="0" dirty="0" err="1">
                <a:solidFill>
                  <a:srgbClr val="000000"/>
                </a:solidFill>
                <a:effectLst/>
                <a:latin typeface="Inter"/>
              </a:rPr>
              <a:t>obstruktiv</a:t>
            </a:r>
            <a:r>
              <a:rPr lang="nb-NO" sz="1200" b="0" i="0" dirty="0">
                <a:solidFill>
                  <a:srgbClr val="000000"/>
                </a:solidFill>
                <a:effectLst/>
                <a:latin typeface="Inter"/>
              </a:rPr>
              <a:t> bronkitt og emfysem. Kroniske bronkitt, altså kroniske inflammasjonen i perifere luftveier og gradvis destruksjon av alveolene (der </a:t>
            </a:r>
            <a:r>
              <a:rPr lang="nb-NO" sz="1200" b="0" i="0" dirty="0" err="1">
                <a:solidFill>
                  <a:srgbClr val="000000"/>
                </a:solidFill>
                <a:effectLst/>
                <a:latin typeface="Inter"/>
              </a:rPr>
              <a:t>gasutvekslingen</a:t>
            </a:r>
            <a:r>
              <a:rPr lang="nb-NO" sz="1200" b="0" i="0" dirty="0">
                <a:solidFill>
                  <a:srgbClr val="000000"/>
                </a:solidFill>
                <a:effectLst/>
                <a:latin typeface="Inter"/>
              </a:rPr>
              <a:t> skjer), kalt emfysem resulterer i fibroseutvikling og avsmalning av luftveiene, opphopning av sekret og slim og utvikling av luftlommer. </a:t>
            </a:r>
          </a:p>
          <a:p>
            <a:pPr lvl="1"/>
            <a:r>
              <a:rPr lang="nb-NO" sz="1200" b="0" i="0" dirty="0">
                <a:solidFill>
                  <a:srgbClr val="000000"/>
                </a:solidFill>
                <a:effectLst/>
                <a:latin typeface="Inter"/>
              </a:rPr>
              <a:t>Tilstanden skyldes oftest tobakksrøyking (80–90 %), men kan også komme av langvarig eksponering for støv, gass eller annen luftforurensning. Genetiske risikofaktorer virker inn på utvikling av sykdom.</a:t>
            </a:r>
          </a:p>
          <a:p>
            <a:pPr lvl="1"/>
            <a:endParaRPr lang="nb-NO" sz="1200" b="0" i="0" dirty="0">
              <a:solidFill>
                <a:srgbClr val="000000"/>
              </a:solidFill>
              <a:effectLst/>
              <a:latin typeface="Inter"/>
            </a:endParaRPr>
          </a:p>
          <a:p>
            <a:pPr lvl="1"/>
            <a:r>
              <a:rPr lang="nb-NO" sz="1200" b="0" i="0" dirty="0">
                <a:solidFill>
                  <a:srgbClr val="000000"/>
                </a:solidFill>
                <a:effectLst/>
                <a:latin typeface="Inter"/>
              </a:rPr>
              <a:t>6-7% av personer i Norge over 40 år har KOLS. 2 av 10 med KOLS har aldri røykt. 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Nye tilfeller er nedadgående relatert til endret røykeatferd, men pga. økte levealder, opprettholdes foreløpig forekomsten. I 2020 var kols den femte hyppigste dødsårsaken i Norge, etter kreft, hjerte-karsykdommer, demens og ytre årsaker</a:t>
            </a:r>
            <a:endParaRPr lang="nb-NO" sz="1200" b="0" i="0" dirty="0">
              <a:solidFill>
                <a:srgbClr val="000000"/>
              </a:solidFill>
              <a:effectLst/>
              <a:latin typeface="Inter"/>
            </a:endParaRPr>
          </a:p>
          <a:p>
            <a:pPr lvl="1"/>
            <a:endParaRPr lang="nb-NO" sz="1500" dirty="0"/>
          </a:p>
          <a:p>
            <a:r>
              <a:rPr lang="nb-NO" sz="1500" dirty="0"/>
              <a:t>Vanlige symptomer: 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Som regel mangeårig røyker med hoste, ekspektorat og piping i brystet. Progredierende anstrengelsesdyspné. Initialt er det sparsomme kliniske funn, eventuelt bare spredte pipelyder. Senere tiltakende obstruksjon med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takypné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, forlenget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ekspirium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og bruk av respiratorisk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hjelpemusklatur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. Svekket respirasjonslyd. Eventuelt svake hjertetoner og manglende hjertedempning som tegn på hyperinflaterte lunger. Kronisk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hyperkapni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og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hypoksemi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ved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langtkommet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tilstand.</a:t>
            </a:r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92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nb-NO" sz="2200" b="1" dirty="0"/>
              <a:t>Anamnese</a:t>
            </a:r>
            <a:r>
              <a:rPr lang="nb-NO" sz="2200" dirty="0"/>
              <a:t>: Røykehistorikk, yrkeseksponering (f.eks. støv, kjemikalier), familiehistorie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200" dirty="0"/>
              <a:t>(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Kols bør mistenkes hos personer over 35 år som har røykt, er røykere eller vært utsatt for skadelig yrkeseksponering og har et av følgende symptomer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Tung pust ved anstrengelse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Hoste, piping i brystet og/eller anfall av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tungpust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i hvile i mer enn 3 uker med eller uten oppspytt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Gjentatte bronkitter/nedre luftveisinfeksjoner</a:t>
            </a:r>
          </a:p>
          <a:p>
            <a:pPr lvl="1"/>
            <a:r>
              <a:rPr lang="nb-NO" sz="2200" b="1" dirty="0"/>
              <a:t>Spirometri</a:t>
            </a:r>
            <a:r>
              <a:rPr lang="nb-NO" sz="2200" dirty="0"/>
              <a:t>: For å måle lungekapasitet og luftstrøm. </a:t>
            </a:r>
            <a:r>
              <a:rPr lang="nb-NO" sz="2200" dirty="0" err="1"/>
              <a:t>Nøkkeltest</a:t>
            </a:r>
            <a:r>
              <a:rPr lang="nb-NO" sz="2200" dirty="0"/>
              <a:t> for å diagnostisere KOLS.</a:t>
            </a:r>
          </a:p>
          <a:p>
            <a:pPr lvl="2"/>
            <a:r>
              <a:rPr lang="nb-NO" sz="1600" b="0" i="0" dirty="0">
                <a:solidFill>
                  <a:srgbClr val="000000"/>
                </a:solidFill>
                <a:effectLst/>
                <a:latin typeface="Figtree"/>
              </a:rPr>
              <a:t>Postbronkodilatorisk FEV</a:t>
            </a:r>
            <a:r>
              <a:rPr lang="nb-NO" sz="1600" b="0" i="0" baseline="-25000" dirty="0">
                <a:solidFill>
                  <a:srgbClr val="000000"/>
                </a:solidFill>
                <a:effectLst/>
                <a:latin typeface="Figtree"/>
              </a:rPr>
              <a:t>1</a:t>
            </a:r>
            <a:r>
              <a:rPr lang="nb-NO" sz="1600" b="0" i="0" dirty="0">
                <a:solidFill>
                  <a:srgbClr val="000000"/>
                </a:solidFill>
                <a:effectLst/>
                <a:latin typeface="Figtree"/>
              </a:rPr>
              <a:t>/FVC-ratio under nedre normalgrense ("</a:t>
            </a:r>
            <a:r>
              <a:rPr lang="nb-NO" sz="1600" b="0" i="0" dirty="0" err="1">
                <a:solidFill>
                  <a:srgbClr val="000000"/>
                </a:solidFill>
                <a:effectLst/>
                <a:latin typeface="Figtree"/>
              </a:rPr>
              <a:t>lower</a:t>
            </a:r>
            <a:r>
              <a:rPr lang="nb-NO" sz="1600" b="0" i="0" dirty="0">
                <a:solidFill>
                  <a:srgbClr val="000000"/>
                </a:solidFill>
                <a:effectLst/>
                <a:latin typeface="Figtree"/>
              </a:rPr>
              <a:t> limit </a:t>
            </a:r>
            <a:r>
              <a:rPr lang="nb-NO" sz="1600" b="0" i="0" dirty="0" err="1">
                <a:solidFill>
                  <a:srgbClr val="000000"/>
                </a:solidFill>
                <a:effectLst/>
                <a:latin typeface="Figtree"/>
              </a:rPr>
              <a:t>of</a:t>
            </a:r>
            <a:r>
              <a:rPr lang="nb-NO" sz="1600" b="0" i="0" dirty="0">
                <a:solidFill>
                  <a:srgbClr val="000000"/>
                </a:solidFill>
                <a:effectLst/>
                <a:latin typeface="Figtree"/>
              </a:rPr>
              <a:t> normal", LLN) ved minst to spirometrimålinger i stabil fase, dvs. uten forverring siste 4 uker</a:t>
            </a:r>
            <a:endParaRPr lang="nb-NO" sz="1800" dirty="0"/>
          </a:p>
          <a:p>
            <a:pPr lvl="1"/>
            <a:r>
              <a:rPr lang="nb-NO" sz="2200" b="1" dirty="0"/>
              <a:t>Blodgasser</a:t>
            </a:r>
            <a:r>
              <a:rPr lang="nb-NO" sz="2200" dirty="0"/>
              <a:t>: Kan indikere </a:t>
            </a:r>
            <a:r>
              <a:rPr lang="nb-NO" sz="2200" dirty="0" err="1"/>
              <a:t>hypoksemi</a:t>
            </a:r>
            <a:r>
              <a:rPr lang="nb-NO" sz="2200" dirty="0"/>
              <a:t> (lavt oksygennivå) eller </a:t>
            </a:r>
            <a:r>
              <a:rPr lang="nb-NO" sz="2200" dirty="0" err="1"/>
              <a:t>hyperkapni</a:t>
            </a:r>
            <a:r>
              <a:rPr lang="nb-NO" sz="2200" dirty="0"/>
              <a:t> (høyt karbondioksidnivå).</a:t>
            </a: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7808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https://www.youtube.com/watch?v=2NvBk61ngDY –første strek normal</a:t>
            </a:r>
          </a:p>
          <a:p>
            <a:r>
              <a:rPr lang="nb-NO" dirty="0"/>
              <a:t>Tredje strek: astma/KOLS</a:t>
            </a:r>
          </a:p>
          <a:p>
            <a:r>
              <a:rPr lang="nb-NO" dirty="0"/>
              <a:t>Fjerde strek - lungeødem</a:t>
            </a:r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5588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800" b="0" i="0" dirty="0">
                <a:effectLst/>
                <a:latin typeface="Fira Sans" panose="020B0503050000020004" pitchFamily="34" charset="0"/>
              </a:rPr>
              <a:t>KOLS pasienter sliter ofte med angst, og dette forverres med KOLS forverring. Derfor er det viktig å være rolig, snakke rolig til pasienten. Få de i en god sittende stilling som åpner opp luftveiene bedre. Kanskje åpne et vindu. De fleste har allerede en behandlingsplan.</a:t>
            </a:r>
          </a:p>
          <a:p>
            <a:r>
              <a:rPr lang="nb-NO" sz="800" b="1" i="0" dirty="0">
                <a:effectLst/>
                <a:latin typeface="Fira Sans" panose="020B0503050000020004" pitchFamily="34" charset="0"/>
              </a:rPr>
              <a:t>Inhalasjonsbehandling</a:t>
            </a:r>
            <a:endParaRPr lang="nb-NO" sz="8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Inhalasjon: 5 mg Ventoline + 0,25 - 0,50 mg Atrovent/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Ipraxa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 med O2 som drivgass (hos pasienter med alvorlig KOLS bør man vurdere luft som drivgass)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Kan gjentas dersom manglende effekt</a:t>
            </a:r>
          </a:p>
          <a:p>
            <a:pPr marL="0" indent="0">
              <a:buNone/>
            </a:pPr>
            <a:endParaRPr lang="nb-NO" sz="800" b="0" i="0" dirty="0">
              <a:effectLst/>
              <a:latin typeface="Fira Sans" panose="020B0503050000020004" pitchFamily="34" charset="0"/>
            </a:endParaRPr>
          </a:p>
          <a:p>
            <a:r>
              <a:rPr lang="nb-NO" sz="800" b="1" i="0" dirty="0">
                <a:effectLst/>
                <a:latin typeface="Fira Sans" panose="020B0503050000020004" pitchFamily="34" charset="0"/>
              </a:rPr>
              <a:t>Oksygen</a:t>
            </a:r>
            <a:endParaRPr lang="nb-NO" sz="8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Ved SpO2 &lt; 90% gis forsiktig O2 til SpO2 er omtrent 90- 92% (vurder blodgass-kontroll hos pasienter med alvorlig KOLS!). Tett pasientobservasjon ved O2-tilførsel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Ved SpO2 betydelig lavere enn 80-85% bør pasienten få O2 på maske til SpO2 rundt 90%.</a:t>
            </a:r>
          </a:p>
          <a:p>
            <a:pPr marL="0" indent="0">
              <a:buNone/>
            </a:pPr>
            <a:endParaRPr lang="nb-NO" sz="800" b="0" i="0" dirty="0">
              <a:effectLst/>
              <a:latin typeface="Fira Sans" panose="020B0503050000020004" pitchFamily="34" charset="0"/>
            </a:endParaRPr>
          </a:p>
          <a:p>
            <a:r>
              <a:rPr lang="nb-NO" sz="800" b="1" i="0" dirty="0">
                <a:effectLst/>
                <a:latin typeface="Fira Sans" panose="020B0503050000020004" pitchFamily="34" charset="0"/>
              </a:rPr>
              <a:t>Antibiotika</a:t>
            </a:r>
            <a:endParaRPr lang="nb-NO" sz="8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Indisert ved økt mengde ekspektorat og samtidig økt 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dyspnè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 eller økt 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purulens</a:t>
            </a:r>
            <a:endParaRPr lang="nb-NO" sz="8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Også aktuelt ved mistanke om pneumoni (vedvarende feber, forhøyet CRP &gt;40)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Generelt lavere terskel for bruk av antibiotika pga. redusert immunrespons hos KOLS-pasienter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Da gis 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Amoxicillin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 500 mg x 3 i 7 dager, dersom 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pencillin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 allergi gis 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Doxycyclin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 200 mg første dag så 100 mg ut kuren på 7 dager. </a:t>
            </a:r>
          </a:p>
          <a:p>
            <a:r>
              <a:rPr lang="nb-NO" sz="800" b="0" i="0" dirty="0">
                <a:effectLst/>
                <a:latin typeface="Fira Sans" panose="020B0503050000020004" pitchFamily="34" charset="0"/>
              </a:rPr>
              <a:t> </a:t>
            </a:r>
          </a:p>
          <a:p>
            <a:r>
              <a:rPr lang="nb-NO" sz="800" b="1" i="0" dirty="0">
                <a:effectLst/>
                <a:latin typeface="Fira Sans" panose="020B0503050000020004" pitchFamily="34" charset="0"/>
              </a:rPr>
              <a:t>Steroidbehandling per os</a:t>
            </a:r>
            <a:endParaRPr lang="nb-NO" sz="8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Anbefales til pasienter med økt dyspné i forbindelse med 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eksaserbasjon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 av KOLS.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Gi for eksempel 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Prednisolon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 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tbl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 30–40 mg daglig i 5-7 dager, seponeres deretter, eventuelt vedlikeholdsbehandling.</a:t>
            </a:r>
          </a:p>
          <a:p>
            <a:r>
              <a:rPr lang="nb-NO" sz="800" b="0" i="0" dirty="0">
                <a:effectLst/>
                <a:latin typeface="Fira Sans" panose="020B0503050000020004" pitchFamily="34" charset="0"/>
              </a:rPr>
              <a:t> </a:t>
            </a:r>
          </a:p>
          <a:p>
            <a:r>
              <a:rPr lang="nb-NO" sz="800" b="1" i="0" dirty="0">
                <a:effectLst/>
                <a:latin typeface="Fira Sans" panose="020B0503050000020004" pitchFamily="34" charset="0"/>
              </a:rPr>
              <a:t>Opptrapping av hjemmebehandling</a:t>
            </a:r>
            <a:endParaRPr lang="nb-NO" sz="8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800" b="0" i="0" dirty="0">
                <a:effectLst/>
                <a:latin typeface="Fira Sans" panose="020B0503050000020004" pitchFamily="34" charset="0"/>
              </a:rPr>
              <a:t>Øk dosen/frekvensen av 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inhalatorisk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 beta</a:t>
            </a:r>
            <a:r>
              <a:rPr lang="nb-NO" sz="800" b="0" i="0" baseline="-25000" dirty="0">
                <a:effectLst/>
                <a:latin typeface="Fira Sans" panose="020B0503050000020004" pitchFamily="34" charset="0"/>
              </a:rPr>
              <a:t>2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-reseptoragonist og/eller </a:t>
            </a:r>
            <a:r>
              <a:rPr lang="nb-NO" sz="800" b="0" i="0" dirty="0" err="1">
                <a:effectLst/>
                <a:latin typeface="Fira Sans" panose="020B0503050000020004" pitchFamily="34" charset="0"/>
              </a:rPr>
              <a:t>ipratropium</a:t>
            </a:r>
            <a:r>
              <a:rPr lang="nb-NO" sz="800" b="0" i="0" dirty="0">
                <a:effectLst/>
                <a:latin typeface="Fira Sans" panose="020B0503050000020004" pitchFamily="34" charset="0"/>
              </a:rPr>
              <a:t> (Atrovent)</a:t>
            </a: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98709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200" b="0" i="0" dirty="0">
                <a:effectLst/>
                <a:latin typeface="Fira Sans" panose="020B0503050000020004" pitchFamily="34" charset="0"/>
              </a:rPr>
              <a:t>Når trenger pasienten innleggelse?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200" b="0" i="0" dirty="0">
                <a:effectLst/>
                <a:latin typeface="Fira Sans" panose="020B0503050000020004" pitchFamily="34" charset="0"/>
              </a:rPr>
              <a:t>Tabellen viser en grei oversikt. Helhetsvurderingen som gjelder.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alvorlige symptomer som plutselig forverring av hviledyspné, høy respirasjonsfrekvens, redusert oksygenmetning i blodet, forvirring eller døsighet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Cyanotisk? Eller perifere ødem? Obs på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qSOFA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kriterrier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for tegn på sepsis (RF 22 eller høyere, SBT 100 eller lavere og endret mental status)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Har vi tilgang på blodgass? Dersom den er svært avvikende bør innleggelse vurderes. 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¨Andre alvorlige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komorbiditeter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som hjertesvikt eller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arrytmier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? Har pasienten tidligere hatt behandlingssvikt? 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Hvordan er bosituasjonen? Har pasienten støtte? Orker/tørr pårørende og pasient og stå i dette hjemme?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nb-NO" b="0" i="0" dirty="0">
              <a:solidFill>
                <a:srgbClr val="000000"/>
              </a:solidFill>
              <a:effectLst/>
              <a:latin typeface="Inter"/>
            </a:endParaRP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Innleggelse kan bety både innleggelse på KAD plass og sykehus.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200" b="0" i="0" dirty="0">
              <a:effectLst/>
              <a:latin typeface="Fira Sans" panose="020B0503050000020004" pitchFamily="34" charset="0"/>
            </a:endParaRP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1991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Astma er en mangeartet sykdom. Vanligvis foreligger det kronisk betennelse i luftveiene. Slimhinnene overreagerer når de kommer i kontakt med enkelte stoffer (triggere) gjennom luften som pustes inn, og bronkiene reagerer ved at slimhinnen hovner opp, glatt muskulatur i veggen til bronkiene får dem til å trekke seg sammen og øke utskillelse av slim. Dette gir trange luftrør og pustevansker, noe som kan medføre hoste,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tungpusthet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og piping i brystet. Diagnosen stilles på bakgrunn av typiske symptomer, tester av lungefunksjonen og eventuelt allergiprøver.</a:t>
            </a:r>
          </a:p>
          <a:p>
            <a:endParaRPr lang="nb-NO" b="0" i="0" dirty="0">
              <a:solidFill>
                <a:srgbClr val="333333"/>
              </a:solidFill>
              <a:effectLst/>
              <a:latin typeface="Figtre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Basert på reseptregisteret har 5-7% av norske skolebarn og 5% av voksne i aldersgruppen 18-44 år astma, men prevalensen er trolig noe høyere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Om lag 5-20% av alle nye astma-tilfeller i voksen alder er relatert til yrkeseksponering</a:t>
            </a:r>
          </a:p>
          <a:p>
            <a:endParaRPr lang="nb-NO" b="0" i="0" dirty="0">
              <a:solidFill>
                <a:srgbClr val="000000"/>
              </a:solidFill>
              <a:effectLst/>
              <a:latin typeface="Figtre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https://nhi.no/sykdommer/lunger/astma/astma-hva-skjer-i-kroppen/hva-er-astma</a:t>
            </a:r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642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voksne og barn &gt;5 år. For barn under 5 år er det andre diagnosekriterier. </a:t>
            </a:r>
          </a:p>
          <a:p>
            <a:r>
              <a:rPr lang="nb-NO" dirty="0"/>
              <a:t>Anamnese: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Variable luftveissymptomer som hvesing,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tungpusthet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, tetthet i brystet og hoste. 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Forlenget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ekspirium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og ekspiratoriske pipelyder. </a:t>
            </a:r>
            <a:endParaRPr lang="nb-NO" b="0" i="0" dirty="0">
              <a:solidFill>
                <a:srgbClr val="000000"/>
              </a:solidFill>
              <a:effectLst/>
              <a:latin typeface="Figtree"/>
            </a:endParaRPr>
          </a:p>
          <a:p>
            <a:pPr algn="l"/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Symptomer</a:t>
            </a:r>
          </a:p>
          <a:p>
            <a:pPr lvl="1"/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varierer over tid og i intensitet</a:t>
            </a:r>
          </a:p>
          <a:p>
            <a:pPr lvl="1"/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er ofte verre om natten eller når pasienten våkner</a:t>
            </a:r>
          </a:p>
          <a:p>
            <a:pPr lvl="1"/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utløses ofte av kald luft, mosjon eller allergener</a:t>
            </a:r>
          </a:p>
          <a:p>
            <a:pPr lvl="1"/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kommer ofte i forbindelse med virusinfeksjoner</a:t>
            </a:r>
          </a:p>
          <a:p>
            <a:pPr lvl="1"/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kan i sjeldne tilfeller også utløses av kraftig latter og gråt</a:t>
            </a:r>
          </a:p>
          <a:p>
            <a:r>
              <a:rPr lang="nb-NO" dirty="0"/>
              <a:t>Lungefunksjonstester. 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nb-NO" dirty="0"/>
              <a:t>1. Spirometri. Viser den obstruksjon går man videre med reversibilitetstest. Obstruksjons måles ved redusert FEV1/FVC. 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Positiv bronkodilator responstest (tidligere reversibilitetstest) Ventoline gis 15-20 min før spirometri. Økning i FEV</a:t>
            </a:r>
            <a:r>
              <a:rPr lang="nb-NO" b="0" i="0" baseline="-25000" dirty="0">
                <a:solidFill>
                  <a:srgbClr val="000000"/>
                </a:solidFill>
                <a:effectLst/>
                <a:latin typeface="Figtree"/>
              </a:rPr>
              <a:t>1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 &gt; 10% i forhold til forventet FEV</a:t>
            </a:r>
            <a:r>
              <a:rPr lang="nb-NO" b="0" i="0" baseline="-25000" dirty="0">
                <a:solidFill>
                  <a:srgbClr val="000000"/>
                </a:solidFill>
                <a:effectLst/>
                <a:latin typeface="Figtree"/>
              </a:rPr>
              <a:t>1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, dvs. differansen mellom pre- og post bronkodilator FEV</a:t>
            </a:r>
            <a:r>
              <a:rPr lang="nb-NO" b="0" i="0" baseline="-25000" dirty="0">
                <a:solidFill>
                  <a:srgbClr val="000000"/>
                </a:solidFill>
                <a:effectLst/>
                <a:latin typeface="Figtree"/>
              </a:rPr>
              <a:t>1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 utgjør mer enn 10% av forventet FEV</a:t>
            </a:r>
            <a:r>
              <a:rPr lang="nb-NO" b="0" i="0" baseline="-25000" dirty="0">
                <a:solidFill>
                  <a:srgbClr val="000000"/>
                </a:solidFill>
                <a:effectLst/>
                <a:latin typeface="Figtree"/>
              </a:rPr>
              <a:t>1, 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OG at man får tilsvarende økning, etter 4 ukers forsøksbehandling med inhalasjonssteroid i moderat dose</a:t>
            </a: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4982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Et astmaanfall kan variere i alvorlighetsgrad, og dermed behandling. Det kan være livstruende og må tas på alvor.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Ofte symptomer fra luftveisinfeksjon i forveien av anfallet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Viktig å observere pas. Hvordan sitter pasienten? Hvordan puster han?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Vitalia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, og CRP dersom feber og tilgjengelig.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 dirty="0">
              <a:solidFill>
                <a:srgbClr val="000000"/>
              </a:solidFill>
              <a:effectLst/>
              <a:latin typeface="Figtre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Ved milde til moderate anfall kan pasient snakke, foretrekker å sitte, rolig, har økt RF 21-30, men bruker ikke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hjelpemusklatur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. Pulsen ligger mellom 100-120. Saturasjonen er på 90-95%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Ved alvorlig anfall kan pasienten kun snakke med enkelt ord, er urolig, sitter gjerne fremoverbøyd, RF over 30 og bruker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hjelpemuskaltur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. (det kan ses ved inndragninger mellom ribbein). Puls over 120. Saturasjon under 90%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Ved livstruende anfall vil pasienten ha nedsatt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bevissther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evt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være forvirret.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Vrf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auskulatasjon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over lungene kan de være stille. </a:t>
            </a: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3678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Behandlingen er avhengig av </a:t>
            </a:r>
            <a:r>
              <a:rPr lang="nb-NO" dirty="0" err="1"/>
              <a:t>alvorlighetsgradet</a:t>
            </a:r>
            <a:r>
              <a:rPr lang="nb-NO" dirty="0"/>
              <a:t> på anfallet</a:t>
            </a:r>
          </a:p>
          <a:p>
            <a:pPr marL="228600" indent="-228600">
              <a:buAutoNum type="arabicPeriod"/>
            </a:pPr>
            <a:r>
              <a:rPr lang="nb-NO" dirty="0"/>
              <a:t>Alvorlig livstruende anfall (nedsatt </a:t>
            </a:r>
            <a:r>
              <a:rPr lang="nb-NO" dirty="0" err="1"/>
              <a:t>bevisthet</a:t>
            </a:r>
            <a:r>
              <a:rPr lang="nb-NO" dirty="0"/>
              <a:t>, forvirring, stille lunger. 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Akutt sykehusinnleggelse er påkrevd. Sikre beredskap for hjerte-lunge-redning. Behandlingen gjennomføres under transport.</a:t>
            </a:r>
          </a:p>
          <a:p>
            <a:pPr lvl="1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</a:pPr>
            <a:r>
              <a:rPr lang="nb-NO" b="1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Oksygen: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SaO</a:t>
            </a:r>
            <a:r>
              <a:rPr lang="nb-NO" b="0" i="0" baseline="-25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2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-mål er &gt;90 %.</a:t>
            </a:r>
          </a:p>
          <a:p>
            <a:pPr lvl="1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</a:pPr>
            <a:r>
              <a:rPr lang="nb-NO" b="1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Inhalasjon av </a:t>
            </a:r>
            <a:r>
              <a:rPr lang="el-GR" b="1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β2-</a:t>
            </a:r>
            <a:r>
              <a:rPr lang="nb-NO" b="1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agonist</a:t>
            </a:r>
            <a:r>
              <a:rPr lang="nb-NO" b="1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.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Salbutamol (Ventoline) 5 mg eller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terbutalin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(Bricanyl) 10 mg på forstøverapparat. Alternativt 4–10 spraydoser på volumkammer, gjentas hvert 20. minutt i en time. Etter første time er det stor variasjon i behov, mellom 4–10 doser hver3–4 time og 6–10 doser hver 1–2 time, eller mer.</a:t>
            </a:r>
          </a:p>
          <a:p>
            <a:pPr lvl="1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</a:pPr>
            <a:r>
              <a:rPr lang="nb-NO" b="1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Ipratropium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(Atrovent ) 0,5 mg på forstøverapparat, kan gjentas hvert 20. minutt i en time. Kan gis samtidig og i samme kammer som </a:t>
            </a:r>
            <a:r>
              <a:rPr lang="el-GR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β2-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agonist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. Deretter inntil en gang ekstra ved behov.</a:t>
            </a:r>
          </a:p>
          <a:p>
            <a:pPr lvl="1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</a:pPr>
            <a:r>
              <a:rPr lang="nb-NO" b="1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Systemisk </a:t>
            </a:r>
            <a:r>
              <a:rPr lang="nb-NO" b="1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glukokortikoid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(Solu-Cortef) 250 mg intravenøst over minst 30 sekunder. Dosen kan gjentas etter 1, 3 og 6 timer.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None/>
            </a:pPr>
            <a:endParaRPr lang="nb-NO" b="1" i="0" dirty="0">
              <a:solidFill>
                <a:srgbClr val="000000"/>
              </a:solidFill>
              <a:effectLst/>
              <a:latin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2.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Alvorlig anfall (snakker med enkelt ord, agitert, sitter fremoverbøyd og puster med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hjelpemuskaltur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, puls &gt;120, RF &gt;30 og saturasjon &lt;90%. </a:t>
            </a:r>
            <a:endParaRPr lang="nb-NO" b="1" i="0" dirty="0">
              <a:solidFill>
                <a:srgbClr val="000000"/>
              </a:solidFill>
              <a:effectLst/>
              <a:latin typeface="Inter"/>
            </a:endParaRP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Oksygen.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 SaO</a:t>
            </a:r>
            <a:r>
              <a:rPr lang="nb-NO" b="0" i="0" baseline="-25000" dirty="0">
                <a:solidFill>
                  <a:srgbClr val="000000"/>
                </a:solidFill>
                <a:effectLst/>
                <a:latin typeface="Inter"/>
              </a:rPr>
              <a:t>2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-mål er &gt;90 %.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Inhalasjon av </a:t>
            </a:r>
            <a:r>
              <a:rPr lang="el-GR" b="1" i="0" dirty="0">
                <a:solidFill>
                  <a:srgbClr val="000000"/>
                </a:solidFill>
                <a:effectLst/>
                <a:latin typeface="Inter"/>
              </a:rPr>
              <a:t>β2-</a:t>
            </a:r>
            <a:r>
              <a:rPr lang="nb-NO" b="1" i="0" dirty="0" err="1">
                <a:solidFill>
                  <a:srgbClr val="000000"/>
                </a:solidFill>
                <a:effectLst/>
                <a:latin typeface="Inter"/>
              </a:rPr>
              <a:t>agonist</a:t>
            </a: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.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 Salbutamol (Ventoline) 5 mg eller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terbutalin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(Bricanyl) 10 mg på forstøverapparat. Alternativt 4–10 spraydoser på volumkammer, gjentas hvert 20. minutt i en time. Etter første time er det stor variasjon i behov, mellom 4–10 doser hver3–4 time og 6–10 doser hver 1–2 time, eller mer.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Systemisk </a:t>
            </a:r>
            <a:r>
              <a:rPr lang="nb-NO" b="1" i="0" dirty="0" err="1">
                <a:solidFill>
                  <a:srgbClr val="000000"/>
                </a:solidFill>
                <a:effectLst/>
                <a:latin typeface="Inter"/>
              </a:rPr>
              <a:t>glukokortikoid</a:t>
            </a: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 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(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Prednisolon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) 1mg/kg/døgn, maksimum 50 mg per døgn.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Evaluere behandlingseffekt 15–30 minutter etter start.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 Dersom ikke bedring, øyeblikkelig hjelp-innleggelse og behandling fortsettes under transport.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None/>
            </a:pPr>
            <a:endParaRPr lang="nb-NO" b="0" i="0" dirty="0">
              <a:solidFill>
                <a:srgbClr val="000000"/>
              </a:solidFill>
              <a:effectLst/>
              <a:latin typeface="Inter"/>
            </a:endParaRP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None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3. Mild/moderat anfall (snakker med fraser/utrykk, foretrekker å sitte fremfor å ligge, ikke agitert, økt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respirasjonsfrekevens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, bruker ikke hjelpe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muskaltur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, puls 100-120, RF 21-30 og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sat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90-95% </a:t>
            </a:r>
          </a:p>
          <a:p>
            <a:pPr algn="l">
              <a:lnSpc>
                <a:spcPts val="1725"/>
              </a:lnSpc>
              <a:spcBef>
                <a:spcPts val="450"/>
              </a:spcBef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Behandling: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Oksygen? 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Vurder behovet. SaO</a:t>
            </a:r>
            <a:r>
              <a:rPr lang="nb-NO" b="0" i="0" baseline="-25000" dirty="0">
                <a:solidFill>
                  <a:srgbClr val="000000"/>
                </a:solidFill>
                <a:effectLst/>
                <a:latin typeface="Inter"/>
              </a:rPr>
              <a:t>2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-mål er &gt;90 %.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Inhalasjon av β2-agonist.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 Salbutamol (Ventoline) 5 mg eller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terbutalin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(Bricanyl) 10 mg på forstøverapparat. Alternativt 4–10 spraydoser på volumkammer, gjentas hvert 20. minutt i en time. Etter første time er det stor variasjon i behov, mellom 4–10 doser hver 3–4 time og 6–10 doser hver 1–2 time, eller mer.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Evaluere behandlingseffekt 15–30 minutter etter start.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 Dersom ikke bedring, øyeblikkelig hjelp-innleggelse og behandling fortsettes under transport.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1" i="0" dirty="0">
                <a:solidFill>
                  <a:srgbClr val="000000"/>
                </a:solidFill>
                <a:effectLst/>
                <a:latin typeface="Inter"/>
              </a:rPr>
              <a:t>Ved bedring, 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trapp opp egenbehandling. Be pasienten ta kontakt med fastlege for kontroll i løpet av få døgn, alternativt utredning dersom diagnosen er ukjent. Vurder å gi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prednisolonkur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40mg/døgn i 5–7 døgn.</a:t>
            </a:r>
          </a:p>
          <a:p>
            <a:pPr algn="l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  <a:buFont typeface="Arial" panose="020B0604020202020204" pitchFamily="34" charset="0"/>
              <a:buNone/>
            </a:pPr>
            <a:endParaRPr lang="nb-NO" b="0" i="0" dirty="0">
              <a:solidFill>
                <a:srgbClr val="000000"/>
              </a:solidFill>
              <a:effectLst/>
              <a:latin typeface="Inter"/>
            </a:endParaRPr>
          </a:p>
          <a:p>
            <a:pPr lvl="1">
              <a:lnSpc>
                <a:spcPts val="1725"/>
              </a:lnSpc>
              <a:spcBef>
                <a:spcPts val="450"/>
              </a:spcBef>
              <a:spcAft>
                <a:spcPts val="750"/>
              </a:spcAft>
            </a:pPr>
            <a:endParaRPr lang="nb-NO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03131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lungene har vi millioner alveoler, der gas utvekslingen skjer. 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Men noen ganger fører økt trykk i blodårene i lungene dine til at væske siver ut, fyller alveolene med blodvæske og hindrer dem fra å ta opp oksygen - en tilstand som kalles lungeødem.</a:t>
            </a:r>
          </a:p>
          <a:p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Den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vanliste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årsaken er akutt hjertesvikt fra et akutt hjerteinfarkt. </a:t>
            </a:r>
          </a:p>
          <a:p>
            <a:pPr algn="l"/>
            <a:r>
              <a:rPr lang="nb-NO" b="1" i="0" dirty="0" err="1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Kardialt</a:t>
            </a:r>
            <a:r>
              <a:rPr lang="nb-NO" b="1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 lungeødem</a:t>
            </a:r>
            <a:endParaRPr lang="nb-NO" b="0" i="0" dirty="0">
              <a:solidFill>
                <a:srgbClr val="000000"/>
              </a:solidFill>
              <a:effectLst/>
              <a:latin typeface="Fira Sans" panose="020B05030500000200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Alvorlig klaffefeil, hypertensjon,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Alvorlig infeksjon; kan gi direkte påvirkning av myokard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Takyarytmier; hurtig atrieflimmer,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ventrikkeltakykardi</a:t>
            </a:r>
            <a:r>
              <a:rPr lang="nb-NO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 etc.</a:t>
            </a:r>
          </a:p>
          <a:p>
            <a:pPr algn="l"/>
            <a:r>
              <a:rPr lang="nb-NO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 </a:t>
            </a:r>
          </a:p>
          <a:p>
            <a:pPr algn="l"/>
            <a:r>
              <a:rPr lang="nb-NO" b="1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Ikke-</a:t>
            </a:r>
            <a:r>
              <a:rPr lang="nb-NO" b="1" i="0" dirty="0" err="1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kardialt</a:t>
            </a:r>
            <a:r>
              <a:rPr lang="nb-NO" b="1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 lungeødem</a:t>
            </a:r>
            <a:endParaRPr lang="nb-NO" b="0" i="0" dirty="0">
              <a:solidFill>
                <a:srgbClr val="000000"/>
              </a:solidFill>
              <a:effectLst/>
              <a:latin typeface="Fira Sans" panose="020B05030500000200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Akutt overvæsking, for eksempel ved alvorlig infeksjon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Væskeretensjon, for eksempel ved alvorlig nyresvikt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Akutt hjerneinfarkt/blødning, på grunn av massiv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sympatikusstimulering</a:t>
            </a:r>
            <a:endParaRPr lang="nb-NO" b="0" i="0" dirty="0">
              <a:solidFill>
                <a:srgbClr val="000000"/>
              </a:solidFill>
              <a:effectLst/>
              <a:latin typeface="Fira Sans" panose="020B05030500000200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Inhalasjon av irriterende gasser, betydelig aspirasjon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Væskelekkasje ved akutt lungesvikt /alvorlig infeksjon</a:t>
            </a: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5651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Symptomer og tegn som utvikler seg mer gradvis, kan være: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Pustevansker når du ligger flatt, våkner gjerne på natten av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tungpust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Tørrhoste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Raskere tungpusten enn normalt når du er fysisk aktiv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Betydelig vektøkning som oppstår når lungeødemet skyldes hjertesvikt.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Altså veldig diffuse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sumptomer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, som er vanskelig å sette fingeren på. Mere at det er noe. </a:t>
            </a:r>
          </a:p>
          <a:p>
            <a:pPr algn="l">
              <a:buFont typeface="Arial" panose="020B0604020202020204" pitchFamily="34" charset="0"/>
              <a:buNone/>
            </a:pPr>
            <a:endParaRPr lang="nb-NO" b="0" i="0" dirty="0">
              <a:solidFill>
                <a:srgbClr val="333333"/>
              </a:solidFill>
              <a:effectLst/>
              <a:latin typeface="Figtree"/>
            </a:endParaRPr>
          </a:p>
          <a:p>
            <a:pPr algn="l">
              <a:buFont typeface="Arial" panose="020B0604020202020204" pitchFamily="34" charset="0"/>
              <a:buNone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Når det utvikler seg og blir mer akutt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Uttalt dyspne, ofte surklete respirasjon,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evt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med skummende blodtilblandet oppspytt.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Hvesing og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gisping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etter luft. En følelse av å kveles eller drukne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Angst og uro,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evt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redusert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bevhisthetsnivå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Betydelig knatrelyder,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evt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forlenget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ekspirium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og piping.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Takykardi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og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takypne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,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evt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sentral og perifer cyanose.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 err="1">
                <a:solidFill>
                  <a:srgbClr val="333333"/>
                </a:solidFill>
                <a:effectLst/>
                <a:latin typeface="Figtree"/>
              </a:rPr>
              <a:t>Evt</a:t>
            </a: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 halsvenestuvning og perifere ødem ved samtidig hjertesvikt.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Uttalt svette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33333"/>
                </a:solidFill>
                <a:effectLst/>
                <a:latin typeface="Figtree"/>
              </a:rPr>
              <a:t>Brystsmerter dersom lungeødemet skyldes akutt hjerteinfarkt</a:t>
            </a:r>
          </a:p>
          <a:p>
            <a:pPr algn="l">
              <a:buFont typeface="Arial" panose="020B0604020202020204" pitchFamily="34" charset="0"/>
              <a:buNone/>
            </a:pPr>
            <a:endParaRPr lang="nb-NO" b="0" i="0" dirty="0">
              <a:solidFill>
                <a:srgbClr val="333333"/>
              </a:solidFill>
              <a:effectLst/>
              <a:latin typeface="Figtree"/>
            </a:endParaRP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0171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Det er viktig å identifisere </a:t>
            </a:r>
            <a:r>
              <a:rPr lang="nb-NO" dirty="0" err="1"/>
              <a:t>lungødem</a:t>
            </a:r>
            <a:r>
              <a:rPr lang="nb-NO" dirty="0"/>
              <a:t> raskt. Det er lite klinisk undersøkelse som er nødvendig i starten. Viktig å skille lungeødem fra en svært kraftig lungebetennelse. Utredning kommer først etter akutt behandling, og da behandler man underliggende årsak.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Kardiell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årsak kan som regel skilles fra non-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kardiell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ved kombinasjon av anamnese, </a:t>
            </a:r>
          </a:p>
          <a:p>
            <a:r>
              <a:rPr lang="nb-NO" dirty="0"/>
              <a:t>Klinisk bilde!</a:t>
            </a:r>
          </a:p>
          <a:p>
            <a:r>
              <a:rPr lang="nb-NO" dirty="0"/>
              <a:t>Auskultasjon: 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Som regel uttalte, grove knatrelyder og ekspiratoriske pipelyder generalisert over begge lungeflater</a:t>
            </a:r>
            <a:endParaRPr lang="nb-NO" dirty="0"/>
          </a:p>
          <a:p>
            <a:r>
              <a:rPr lang="nb-NO" dirty="0"/>
              <a:t>Blodtrykk: 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På grunn av høy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sympatikusaktivitet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ved akutt lungeødem har de fleste hypertensjon. Hypotensjon tyder på alvorlig venstre ventrikkel dysfunksjon/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kardiogent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sjokk og er en svært alvorlig tilstand med høy dødelighet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Venestuvning: Halsvenestuvning, leverstuvning, perifere ødemer tyder på økt sentralt venetrykk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Perifer sirkulasjon: Cyanose og tegn til redusert perifer sirkulasjon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Mentale funksjoner: Redusert bevissthetsnivå ved svær hypoksi eller CO</a:t>
            </a:r>
            <a:r>
              <a:rPr lang="nb-NO" b="0" i="0" baseline="-25000" dirty="0">
                <a:solidFill>
                  <a:srgbClr val="000000"/>
                </a:solidFill>
                <a:effectLst/>
                <a:latin typeface="Figtree"/>
              </a:rPr>
              <a:t>2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-retensjon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EKG: hjerteinfarkt?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 dirty="0">
              <a:solidFill>
                <a:srgbClr val="000000"/>
              </a:solidFill>
              <a:effectLst/>
              <a:latin typeface="Figtree"/>
            </a:endParaRPr>
          </a:p>
          <a:p>
            <a:r>
              <a:rPr lang="nb-NO" dirty="0"/>
              <a:t>https://www.youtube.com/watch?v=2NvBk61ngDY –første strek normal</a:t>
            </a:r>
          </a:p>
          <a:p>
            <a:r>
              <a:rPr lang="nb-NO" dirty="0"/>
              <a:t>Tredje strek: astma/KOLS</a:t>
            </a:r>
          </a:p>
          <a:p>
            <a:r>
              <a:rPr lang="nb-NO" dirty="0"/>
              <a:t>Fjerde strek - lungeødem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 dirty="0">
              <a:solidFill>
                <a:srgbClr val="000000"/>
              </a:solidFill>
              <a:effectLst/>
              <a:latin typeface="Figtree"/>
            </a:endParaRPr>
          </a:p>
          <a:p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408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Lungeødem er en akutt tilstand og skal raskest mulig komme seg til sykehuset. Dette er ofte svært engstelige pasienter og det er viktig å berolige de og pårørende så godt som går. Under behandling er det viktig å passe på respirasjon og blodtrykk. Samt ha hjerte-lungestarteren i beredskap. </a:t>
            </a:r>
          </a:p>
          <a:p>
            <a:pPr marL="228600" indent="-228600">
              <a:buAutoNum type="arabicPeriod"/>
            </a:pPr>
            <a:r>
              <a:rPr lang="nb-NO" dirty="0"/>
              <a:t>Leie: 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Som hovedregel bør pasienten sitte med oppreist overkropp. Dette reduserer venøs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tilbakestrømning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til hjertet og letter pustearbeidet. Hvis pasienten har uttalt hypotensjon, må pasienten legges flatt. Løsne strammeklær på kroppen. </a:t>
            </a:r>
            <a:endParaRPr lang="nb-NO" dirty="0"/>
          </a:p>
          <a:p>
            <a:pPr marL="228600" indent="-228600">
              <a:buAutoNum type="arabicPeriod"/>
            </a:pPr>
            <a:r>
              <a:rPr lang="nb-NO" dirty="0"/>
              <a:t>Oksygen: 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Gi 5–10 liter/minutt på nesekateter eller åpen maske. Behandlingsmål er 94-96%. Saturasjon &gt;96% er ikke ønskelig. </a:t>
            </a:r>
          </a:p>
          <a:p>
            <a:pPr marL="228600" indent="-228600">
              <a:buAutoNum type="arabicPeriod"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Hvis CPAP er tilgjengelig, er det den mest effektive behandlingen. Start med 6 cm H</a:t>
            </a:r>
            <a:r>
              <a:rPr lang="nb-NO" b="0" i="0" baseline="-25000" dirty="0">
                <a:solidFill>
                  <a:srgbClr val="000000"/>
                </a:solidFill>
                <a:effectLst/>
                <a:latin typeface="Inter"/>
              </a:rPr>
              <a:t>2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O-trykk.</a:t>
            </a:r>
          </a:p>
          <a:p>
            <a:pPr marL="228600" indent="-228600">
              <a:buAutoNum type="arabicPeriod"/>
            </a:pP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Nitroglycerin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: Gi enten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resoriblett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0,5–1,0 mg sublingvalt, eller munnspray 0,4–0,8 mg sublingvalt. Kan gjentas hvert 10.–15. minutt under blodtrykksovervåkning. Skal ikke gis dersom systolisk BT &lt;90. </a:t>
            </a:r>
          </a:p>
          <a:p>
            <a:pPr marL="228600" indent="-228600">
              <a:buAutoNum type="arabicPeriod"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Morfin 5-10 mg langsomt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i.v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., gi da også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ondansetron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4 mg eller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metoklopramid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10-20 mg profylaktisk mot kvalme.</a:t>
            </a:r>
          </a:p>
          <a:p>
            <a:pPr marL="228600" indent="-228600">
              <a:buAutoNum type="arabicPeriod"/>
            </a:pP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Furosemid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: Gi 20–40 mg intravenøst, gis langsomt. Virkning inntrer etter få minutter. Legg inn urinkateter eller legg klar urinflaske eller spissbekken. Særlig viktig ved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prostatisme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. Mål diuretisk respons. Kan gjentas ved utilfredsstillende diuretisk respons.</a:t>
            </a:r>
          </a:p>
          <a:p>
            <a:pPr marL="228600" indent="-228600">
              <a:buAutoNum type="arabicPeriod"/>
            </a:pP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Diazepam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? Aktuelt ved angst og uro. Gi 5–10 mg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i.v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. eller rektalt. Følg respirasjon og blodtrykk nøye.</a:t>
            </a:r>
          </a:p>
          <a:p>
            <a:pPr marL="228600" indent="-228600">
              <a:buAutoNum type="arabicPeriod"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Antitrombotisk behandling? Ved mistanke om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hjerteinfark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 kan ASA 300 mg gis. Dersom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STEMi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, behandle det etter retningslinjer.</a:t>
            </a:r>
          </a:p>
          <a:p>
            <a:pPr marL="228600" indent="-228600">
              <a:buAutoNum type="arabicPeriod"/>
            </a:pPr>
            <a:r>
              <a:rPr lang="nb-NO" b="0" i="0" dirty="0" err="1">
                <a:solidFill>
                  <a:srgbClr val="000000"/>
                </a:solidFill>
                <a:effectLst/>
                <a:latin typeface="Inter"/>
              </a:rPr>
              <a:t>Amiodaron</a:t>
            </a: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? v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ed atrieflimmer &gt; 120/minutt: Bør frekvensen reduseres. Ved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ventrikkeltakykardi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og ustabil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Figtree"/>
              </a:rPr>
              <a:t>hemodynamikk</a:t>
            </a:r>
            <a:r>
              <a:rPr lang="nb-NO" b="0" i="0" dirty="0">
                <a:solidFill>
                  <a:srgbClr val="000000"/>
                </a:solidFill>
                <a:effectLst/>
                <a:latin typeface="Figtree"/>
              </a:rPr>
              <a:t> er elektrokonvertering førstevalg</a:t>
            </a:r>
          </a:p>
          <a:p>
            <a:pPr marL="0" indent="0">
              <a:buNone/>
            </a:pPr>
            <a:endParaRPr lang="nb-NO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>
              <a:buNone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Dersom pasienten bor på sykehjem og ikke skal på sykehus. Kan disse grepene også gis som lindring. Er det en palliativ pasient anbefales å starte opp med de 4 palliative medisiner. </a:t>
            </a:r>
          </a:p>
          <a:p>
            <a:pPr marL="0" indent="0">
              <a:buNone/>
            </a:pPr>
            <a:endParaRPr lang="nb-NO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>
              <a:buNone/>
            </a:pPr>
            <a:r>
              <a:rPr lang="nb-NO" b="0" i="0" dirty="0">
                <a:solidFill>
                  <a:srgbClr val="000000"/>
                </a:solidFill>
                <a:effectLst/>
                <a:latin typeface="Inter"/>
              </a:rPr>
              <a:t>https://www.youtube.com/watch?v=RxibNUTCIQU</a:t>
            </a:r>
          </a:p>
          <a:p>
            <a:pPr marL="228600" indent="-228600">
              <a:buAutoNum type="arabicPeriod"/>
            </a:pPr>
            <a:endParaRPr lang="nb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B381E-E946-43DD-9676-8E8B412A4028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3030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27C736-B111-5BB8-E6BE-32E28026F9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6B6B4BB-0825-0988-24EF-D2CB052C4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n-NO"/>
              <a:t>Klikk for å redigere undertittelstil i malen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D598E579-6959-7083-3E04-1EEC5D516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253C9A5D-A81C-49A4-16E3-F28EE033E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8BB15361-DB47-F1F5-354C-CB1A70FF5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2809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tel og innh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5CC29B-EC8E-5190-03FE-D5047FDCB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60A9CCB4-43B7-A25A-E708-2CDEAE046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E710E0CA-AA5C-A7DC-7786-7B93841AE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768A01E4-C18E-8F09-690E-B5AB7E5B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FEC1F111-651C-EC96-18A7-6BEBE0412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023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3D102F-24DD-180F-13AA-A7C85AABF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DBF0C0F7-9C15-34A5-4BB0-171A1F463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63937BB3-FD9C-231E-69EA-A4F3288AA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6F90BDFA-6748-CCDC-D311-38C4C46A5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4C5FD881-A4E4-2869-B28E-E3B2DCEBB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770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nhald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EB92A3-C8FA-D8DB-0224-9AE4564F0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FF219067-2551-A6A9-F3DF-F1D215229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8464746D-0FA1-4AE5-7E6C-0A0FF09AA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E4EAB8EF-13D7-F7E7-374F-62DE517B5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8C35E79E-C843-2B48-1BD0-62064131F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2C58AC90-31B8-5976-EE36-48EC7F28E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7924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a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CE5F7B-A79B-133A-D84D-0E9FF3F0D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4527D60E-11D4-64A2-3FAD-FD510E90D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B5264371-F2A3-337F-7E62-5E7AFCF67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5" name="Plasshaldar for tekst 4">
            <a:extLst>
              <a:ext uri="{FF2B5EF4-FFF2-40B4-BE49-F238E27FC236}">
                <a16:creationId xmlns:a16="http://schemas.microsoft.com/office/drawing/2014/main" id="{985DC21D-0AD6-BA24-5C93-28DAF8BBB2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6" name="Plasshaldar for innhald 5">
            <a:extLst>
              <a:ext uri="{FF2B5EF4-FFF2-40B4-BE49-F238E27FC236}">
                <a16:creationId xmlns:a16="http://schemas.microsoft.com/office/drawing/2014/main" id="{ED2D47AB-0F07-598C-37B8-0694D46E4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7" name="Plasshaldar for dato 6">
            <a:extLst>
              <a:ext uri="{FF2B5EF4-FFF2-40B4-BE49-F238E27FC236}">
                <a16:creationId xmlns:a16="http://schemas.microsoft.com/office/drawing/2014/main" id="{01BC475A-7B99-3276-A81A-D4FD170BC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8" name="Plasshaldar for botntekst 7">
            <a:extLst>
              <a:ext uri="{FF2B5EF4-FFF2-40B4-BE49-F238E27FC236}">
                <a16:creationId xmlns:a16="http://schemas.microsoft.com/office/drawing/2014/main" id="{72838EB7-28E7-6B0F-5EBD-7C9EE3D4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aldar for lysbiletnummer 8">
            <a:extLst>
              <a:ext uri="{FF2B5EF4-FFF2-40B4-BE49-F238E27FC236}">
                <a16:creationId xmlns:a16="http://schemas.microsoft.com/office/drawing/2014/main" id="{6CF0EC18-8BAF-E0B4-1B57-2B7BA9E43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0332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er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6BE793-85CA-E87C-E559-98292B7A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dato 2">
            <a:extLst>
              <a:ext uri="{FF2B5EF4-FFF2-40B4-BE49-F238E27FC236}">
                <a16:creationId xmlns:a16="http://schemas.microsoft.com/office/drawing/2014/main" id="{AF2313E5-BB25-931C-F539-BFFBBA7EF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4" name="Plasshaldar for botntekst 3">
            <a:extLst>
              <a:ext uri="{FF2B5EF4-FFF2-40B4-BE49-F238E27FC236}">
                <a16:creationId xmlns:a16="http://schemas.microsoft.com/office/drawing/2014/main" id="{9A81DBD1-22FB-F692-49AD-B8B47790A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aldar for lysbiletnummer 4">
            <a:extLst>
              <a:ext uri="{FF2B5EF4-FFF2-40B4-BE49-F238E27FC236}">
                <a16:creationId xmlns:a16="http://schemas.microsoft.com/office/drawing/2014/main" id="{419FFF94-1140-E6AB-5547-FA4EB053B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39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dato 1">
            <a:extLst>
              <a:ext uri="{FF2B5EF4-FFF2-40B4-BE49-F238E27FC236}">
                <a16:creationId xmlns:a16="http://schemas.microsoft.com/office/drawing/2014/main" id="{95601961-778D-94D7-8E36-6588621E5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3" name="Plasshaldar for botntekst 2">
            <a:extLst>
              <a:ext uri="{FF2B5EF4-FFF2-40B4-BE49-F238E27FC236}">
                <a16:creationId xmlns:a16="http://schemas.microsoft.com/office/drawing/2014/main" id="{42A6FED5-91A6-6716-9920-B5DC79060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aldar for lysbiletnummer 3">
            <a:extLst>
              <a:ext uri="{FF2B5EF4-FFF2-40B4-BE49-F238E27FC236}">
                <a16:creationId xmlns:a16="http://schemas.microsoft.com/office/drawing/2014/main" id="{9CEE033A-F0F9-BF5B-B2A2-64A25FCC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652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a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0F7E55-8375-B055-F72D-293AEB4A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8B8DAF0E-0600-E477-A870-C15DFC100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EE8E3F16-D80A-2A42-43C4-EBF8DA28A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04ADDA8F-C88E-C58D-0ABF-B743EF838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5EDBFF08-9A32-B047-924D-78D38A6B8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215126F3-A184-5877-E2E7-F88345484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55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et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99B9F7-3E52-ED68-6A14-5D3B64D47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bilete 2">
            <a:extLst>
              <a:ext uri="{FF2B5EF4-FFF2-40B4-BE49-F238E27FC236}">
                <a16:creationId xmlns:a16="http://schemas.microsoft.com/office/drawing/2014/main" id="{41B1504D-61C2-73C0-FC36-FB8CA062C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ABB3382D-5832-41B4-403A-FDBAD0443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9A437CDF-AC65-DAA7-FB60-072E358E1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ACB895D2-CCB1-A0AC-9FE7-154A0D42A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5E2823BA-46F3-5AD1-4B84-C26378E36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873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150908-7221-B770-9732-182FD868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loddrett tekst 2">
            <a:extLst>
              <a:ext uri="{FF2B5EF4-FFF2-40B4-BE49-F238E27FC236}">
                <a16:creationId xmlns:a16="http://schemas.microsoft.com/office/drawing/2014/main" id="{6CB71114-5FAF-62F2-5CE8-AD66E4CFB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E6C73E42-D2E7-9CAB-EAFF-D182F6EC9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4AD5BD8B-A0DB-0619-FAA3-4E802A4B3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72F88525-0F83-5211-F843-213914C03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688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FDD2DFE-B13F-9B5D-5B02-66A044D92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loddrett tekst 2">
            <a:extLst>
              <a:ext uri="{FF2B5EF4-FFF2-40B4-BE49-F238E27FC236}">
                <a16:creationId xmlns:a16="http://schemas.microsoft.com/office/drawing/2014/main" id="{189B778B-4162-D3AE-74EF-93F342C80A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A35CEFCD-DAE0-4653-9F51-C0808CC9E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E9B4A554-177F-CE45-E41C-2D99AE2D6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A0119232-2F6D-70BE-2F4B-B8D4169CE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0732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120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ittel 1">
            <a:extLst>
              <a:ext uri="{FF2B5EF4-FFF2-40B4-BE49-F238E27FC236}">
                <a16:creationId xmlns:a16="http://schemas.microsoft.com/office/drawing/2014/main" id="{95D454A8-78A7-8762-74EF-AA76FE6AD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46BF8966-D0DA-991F-118B-F75D8AC79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8CF6CC16-08FD-B19E-EEBB-FCBBD8863A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A50616-608B-4344-8911-5784057BCB01}" type="datetimeFigureOut">
              <a:rPr lang="nb-NO" smtClean="0"/>
              <a:t>07.04.2025</a:t>
            </a:fld>
            <a:endParaRPr lang="nb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6DEB5F9E-5748-C67A-46AD-46B3A3611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9ED706AB-F1E7-5041-D03D-8382DADD8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29D8E6-E693-472D-8A65-7DF9E50EA831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0511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nhi.no/sykdommer/lunger/astma/astma-hva-skjer-i-kroppen/hva-er-astma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10491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213" y="1496291"/>
            <a:ext cx="8535988" cy="186574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7" name="Bilete 6">
            <a:extLst>
              <a:ext uri="{FF2B5EF4-FFF2-40B4-BE49-F238E27FC236}">
                <a16:creationId xmlns:a16="http://schemas.microsoft.com/office/drawing/2014/main" id="{8EEDCDD4-B2E3-AFD5-57EF-FD31636A3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" y="685800"/>
            <a:ext cx="1217833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9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b-NO" dirty="0"/>
              <a:t>Videre planer for 2025</a:t>
            </a:r>
          </a:p>
        </p:txBody>
      </p:sp>
      <p:pic>
        <p:nvPicPr>
          <p:cNvPr id="5" name="Plasshaldar for innhald 4">
            <a:extLst>
              <a:ext uri="{FF2B5EF4-FFF2-40B4-BE49-F238E27FC236}">
                <a16:creationId xmlns:a16="http://schemas.microsoft.com/office/drawing/2014/main" id="{EE76B45D-A150-6689-19F9-F3243394D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b-NO" dirty="0"/>
              <a:t>Videre planer for 2025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1103312" y="1470454"/>
            <a:ext cx="8946541" cy="4777945"/>
          </a:xfrm>
        </p:spPr>
        <p:txBody>
          <a:bodyPr rtlCol="0">
            <a:normAutofit fontScale="70000" lnSpcReduction="20000"/>
          </a:bodyPr>
          <a:lstStyle/>
          <a:p>
            <a:pPr rtl="0"/>
            <a:r>
              <a:rPr lang="nb-NO" dirty="0"/>
              <a:t>Felles introduksjonsdager for sommerferievikarer, juni</a:t>
            </a:r>
          </a:p>
          <a:p>
            <a:pPr rtl="0"/>
            <a:r>
              <a:rPr lang="nb-NO" dirty="0" err="1"/>
              <a:t>Mix</a:t>
            </a:r>
            <a:r>
              <a:rPr lang="nb-NO" dirty="0"/>
              <a:t> periode simulering august/september?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  <a:p>
            <a:pPr rtl="0"/>
            <a:r>
              <a:rPr lang="nb-NO" dirty="0"/>
              <a:t>Nytt fokusområde oktober – desember: Utagerende og utfordrende adferd. </a:t>
            </a:r>
          </a:p>
          <a:p>
            <a:pPr rtl="0">
              <a:buFontTx/>
              <a:buChar char="-"/>
            </a:pPr>
            <a:r>
              <a:rPr lang="nb-NO" dirty="0" err="1"/>
              <a:t>Fasilitatorsamling</a:t>
            </a:r>
            <a:r>
              <a:rPr lang="nb-NO" dirty="0"/>
              <a:t> 1.10 </a:t>
            </a:r>
          </a:p>
          <a:p>
            <a:pPr rtl="0">
              <a:buFontTx/>
              <a:buChar char="-"/>
            </a:pPr>
            <a:r>
              <a:rPr lang="nb-NO" dirty="0"/>
              <a:t>Undervisning 15.10 og 22.10</a:t>
            </a:r>
          </a:p>
          <a:p>
            <a:pPr rtl="0">
              <a:buFontTx/>
              <a:buChar char="-"/>
            </a:pPr>
            <a:r>
              <a:rPr lang="nb-NO" dirty="0" err="1"/>
              <a:t>Aggressjonsforståelse</a:t>
            </a:r>
            <a:r>
              <a:rPr lang="nb-NO" dirty="0"/>
              <a:t>, voldsforebygging, voldsrisikovurdering, forebyggende kommunikasjon, </a:t>
            </a:r>
            <a:r>
              <a:rPr lang="nb-NO" dirty="0" err="1"/>
              <a:t>deeskalering</a:t>
            </a:r>
            <a:r>
              <a:rPr lang="nb-NO" dirty="0"/>
              <a:t>, selvregulering. </a:t>
            </a:r>
          </a:p>
          <a:p>
            <a:pPr rtl="0">
              <a:buFontTx/>
              <a:buChar char="-"/>
            </a:pPr>
            <a:r>
              <a:rPr lang="nb-NO" dirty="0"/>
              <a:t>Christian Jørgensen og Åshild Aa Ljosland</a:t>
            </a:r>
          </a:p>
          <a:p>
            <a:pPr rtl="0">
              <a:buFontTx/>
              <a:buChar char="-"/>
            </a:pPr>
            <a:r>
              <a:rPr lang="nb-NO" dirty="0"/>
              <a:t>VR briller</a:t>
            </a:r>
          </a:p>
          <a:p>
            <a:pPr marL="0" indent="0" rtl="0">
              <a:buNone/>
            </a:pPr>
            <a:endParaRPr lang="nb-NO" dirty="0"/>
          </a:p>
          <a:p>
            <a:pPr marL="0" indent="0" rtl="0">
              <a:buNone/>
            </a:pPr>
            <a:endParaRPr lang="nb-NO" dirty="0"/>
          </a:p>
          <a:p>
            <a:pPr rtl="0">
              <a:buFont typeface="Arial" panose="020B0604020202020204" pitchFamily="34" charset="0"/>
              <a:buChar char="•"/>
            </a:pPr>
            <a:r>
              <a:rPr lang="nb-NO" dirty="0" err="1"/>
              <a:t>Fasilitatorkurs</a:t>
            </a:r>
            <a:r>
              <a:rPr lang="nb-NO" dirty="0"/>
              <a:t>, september (datoer spikres neste uke)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nb-NO" dirty="0"/>
              <a:t>Akuttkurs for </a:t>
            </a:r>
            <a:r>
              <a:rPr lang="nb-NO" dirty="0" err="1"/>
              <a:t>legevaktspersonell</a:t>
            </a:r>
            <a:r>
              <a:rPr lang="nb-NO" dirty="0"/>
              <a:t> oktober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nb-NO" dirty="0"/>
              <a:t>HHLR instruktørkurs 11. og 12. november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imulering Vest-Telemark">
            <a:extLst>
              <a:ext uri="{FF2B5EF4-FFF2-40B4-BE49-F238E27FC236}">
                <a16:creationId xmlns:a16="http://schemas.microsoft.com/office/drawing/2014/main" id="{E873B08F-CA83-26C8-09F4-2044EDF53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9303" y="1119116"/>
            <a:ext cx="7265721" cy="221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ight Triangle 2056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1C5C43-785B-8A1F-0D55-23EA0527B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/>
          </a:bodyPr>
          <a:lstStyle/>
          <a:p>
            <a:pPr algn="l"/>
            <a:r>
              <a:rPr lang="nb-NO" sz="8000"/>
              <a:t>Pustevansker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2CC9B83-2C53-FC55-4F35-3F3704E36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03" y="5142305"/>
            <a:ext cx="7321298" cy="753165"/>
          </a:xfrm>
        </p:spPr>
        <p:txBody>
          <a:bodyPr anchor="t">
            <a:normAutofit/>
          </a:bodyPr>
          <a:lstStyle/>
          <a:p>
            <a:pPr algn="l"/>
            <a:r>
              <a:rPr lang="nb-NO" dirty="0"/>
              <a:t>07.04.25 av Siri Dubrefjord Moen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600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6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FDEF7DB-EB55-F6D6-E995-9D3B3991E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1" r="13547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0912F48-63DA-5D23-3F5D-B86BC3037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nb-NO" sz="4000"/>
              <a:t>Hva er pustevansker?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831B6164-59B5-DFB8-A415-EF2BF60DF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nb-NO" sz="2000" b="0" i="0">
                <a:effectLst/>
                <a:latin typeface="Figtree"/>
              </a:rPr>
              <a:t>Pustevansker eller dyspné er en subjektiv følelse av å få for lite luft eller at pusten er ubehagelig.</a:t>
            </a:r>
          </a:p>
          <a:p>
            <a:pPr lvl="1"/>
            <a:r>
              <a:rPr lang="nb-NO" sz="2000" b="0" i="0">
                <a:effectLst/>
                <a:latin typeface="Figtree"/>
              </a:rPr>
              <a:t>Takypné er rask pust </a:t>
            </a:r>
            <a:endParaRPr lang="nb-NO" sz="2000">
              <a:latin typeface="Figtree"/>
            </a:endParaRPr>
          </a:p>
          <a:p>
            <a:pPr lvl="1"/>
            <a:r>
              <a:rPr lang="nb-NO" sz="2000" b="0" i="0">
                <a:effectLst/>
                <a:latin typeface="Figtree"/>
              </a:rPr>
              <a:t>Ortopné er pustevansker i liggende stilling</a:t>
            </a:r>
          </a:p>
          <a:p>
            <a:pPr lvl="1"/>
            <a:r>
              <a:rPr lang="nb-NO" sz="2000" b="0" i="0">
                <a:effectLst/>
                <a:latin typeface="Figtree"/>
              </a:rPr>
              <a:t>Nocturnal dyspné er nattlige pustevansker</a:t>
            </a:r>
          </a:p>
          <a:p>
            <a:r>
              <a:rPr lang="nb-NO" sz="2000" b="0" i="0">
                <a:effectLst/>
                <a:latin typeface="Figtree"/>
              </a:rPr>
              <a:t>Pustevansker som varer lengre enn én måned, defineres som kronisk dyspne</a:t>
            </a:r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3992861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7" name="Rectangle 4102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8" name="Rectangle 4104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Pustevansker, hvesing hos barn - hva kan årsaken være? - NHI.no">
            <a:extLst>
              <a:ext uri="{FF2B5EF4-FFF2-40B4-BE49-F238E27FC236}">
                <a16:creationId xmlns:a16="http://schemas.microsoft.com/office/drawing/2014/main" id="{44D3D538-026C-52F3-B327-FBDB5CFEC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0"/>
          <a:stretch/>
        </p:blipFill>
        <p:spPr bwMode="auto">
          <a:xfrm>
            <a:off x="180975" y="182880"/>
            <a:ext cx="11823637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A7D0FD-7646-3981-0E9E-1B8AEB9A7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195"/>
            <a:ext cx="10165218" cy="2806506"/>
          </a:xfrm>
        </p:spPr>
        <p:txBody>
          <a:bodyPr anchor="b">
            <a:normAutofit/>
          </a:bodyPr>
          <a:lstStyle/>
          <a:p>
            <a:r>
              <a:rPr lang="nb-NO" sz="4000">
                <a:solidFill>
                  <a:srgbClr val="FFFFFF"/>
                </a:solidFill>
              </a:rPr>
              <a:t>Forekomst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FE8DDC62-484D-A520-38C4-C4E5C8268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6300"/>
            <a:ext cx="10165218" cy="258845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FFFFFF"/>
                </a:solidFill>
                <a:effectLst/>
                <a:latin typeface="Figtree"/>
              </a:rPr>
              <a:t>2-4% av alle kontaktårsaker i allmennpraksis har bakgrunn i </a:t>
            </a:r>
            <a:r>
              <a:rPr lang="nb-NO" sz="2000" b="0" i="0" dirty="0" err="1">
                <a:solidFill>
                  <a:srgbClr val="FFFFFF"/>
                </a:solidFill>
                <a:effectLst/>
                <a:latin typeface="Figtree"/>
              </a:rPr>
              <a:t>tungpusthet</a:t>
            </a:r>
            <a:endParaRPr lang="nb-NO" sz="2000" b="0" i="0" dirty="0">
              <a:solidFill>
                <a:srgbClr val="FFFFFF"/>
              </a:solidFill>
              <a:effectLst/>
              <a:latin typeface="Figtre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FFFFFF"/>
                </a:solidFill>
                <a:effectLst/>
                <a:latin typeface="Figtree"/>
              </a:rPr>
              <a:t>I befolkningsundersøkelser angir 3-25% pustevansker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FFFFFF"/>
                </a:solidFill>
                <a:effectLst/>
                <a:latin typeface="Figtree"/>
              </a:rPr>
              <a:t>Hyppigheten av plager knyttet til </a:t>
            </a:r>
            <a:r>
              <a:rPr lang="nb-NO" sz="2000" b="0" i="0" dirty="0" err="1">
                <a:solidFill>
                  <a:srgbClr val="FFFFFF"/>
                </a:solidFill>
                <a:effectLst/>
                <a:latin typeface="Figtree"/>
              </a:rPr>
              <a:t>tungpusthet</a:t>
            </a:r>
            <a:r>
              <a:rPr lang="nb-NO" sz="2000" b="0" i="0" dirty="0">
                <a:solidFill>
                  <a:srgbClr val="FFFFFF"/>
                </a:solidFill>
                <a:effectLst/>
                <a:latin typeface="Figtree"/>
              </a:rPr>
              <a:t> øker med alderen og synes å være hyppigere blant kvinner. </a:t>
            </a:r>
            <a:r>
              <a:rPr lang="nb-NO" sz="2000" b="0" i="0" dirty="0" err="1">
                <a:solidFill>
                  <a:srgbClr val="FFFFFF"/>
                </a:solidFill>
                <a:effectLst/>
                <a:latin typeface="Figtree"/>
              </a:rPr>
              <a:t>Ca</a:t>
            </a:r>
            <a:r>
              <a:rPr lang="nb-NO" sz="2000" b="0" i="0" dirty="0">
                <a:solidFill>
                  <a:srgbClr val="FFFFFF"/>
                </a:solidFill>
                <a:effectLst/>
                <a:latin typeface="Figtree"/>
              </a:rPr>
              <a:t>, 30% av pasienter eldre enn 65 år angir noen grad av pustevansker når de går.</a:t>
            </a:r>
          </a:p>
          <a:p>
            <a:endParaRPr lang="nb-NO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09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EF3194-9619-DD10-FFC8-BAD622B21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kumimoji="0" lang="nb-NO" altLang="nb-NO" sz="36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Kunnskap er viktig i alle ledd</a:t>
            </a:r>
            <a:br>
              <a:rPr kumimoji="0" lang="nb-NO" altLang="nb-NO" sz="36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</a:br>
            <a:endParaRPr lang="nb-NO" sz="3600"/>
          </a:p>
        </p:txBody>
      </p:sp>
      <p:pic>
        <p:nvPicPr>
          <p:cNvPr id="7171" name="Picture 3" descr="Bygger turhytte på Nes og rustar opp turvegen frå Nesbukti">
            <a:extLst>
              <a:ext uri="{FF2B5EF4-FFF2-40B4-BE49-F238E27FC236}">
                <a16:creationId xmlns:a16="http://schemas.microsoft.com/office/drawing/2014/main" id="{84249BF0-D927-7DB0-D07A-9C5BF16F9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52" b="7341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B74547B5-3F84-F8BF-AD6E-2F9EA6D6E4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223982" y="3752850"/>
            <a:ext cx="7485413" cy="24526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Pustevansker er en vanlig helseplage.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Tidlig identifisering viktig.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Riktig håndtering forbedrer livskvaliteten til pasienter.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Kommunehelsetjenesten spiller en nøkkelrolle.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Økt kunnskap gir helsepersonell trygghet.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nb-NO" altLang="nb-NO" sz="1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737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133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6E1E4F6D-DF4E-9B38-C267-3F38CC485B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1" b="393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359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07E1148-9D62-0588-BF06-C1712050D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513" y="841375"/>
            <a:ext cx="3505200" cy="31146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Pustemusklatur</a:t>
            </a:r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28" name="Picture 4" descr="muscles of thoracic wall Diagram | Quizlet">
            <a:extLst>
              <a:ext uri="{FF2B5EF4-FFF2-40B4-BE49-F238E27FC236}">
                <a16:creationId xmlns:a16="http://schemas.microsoft.com/office/drawing/2014/main" id="{7797CEDB-7277-7C63-59A5-7FC96A96A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0" r="33348" b="1"/>
          <a:stretch/>
        </p:blipFill>
        <p:spPr bwMode="auto">
          <a:xfrm>
            <a:off x="20" y="10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43" name="Group 1042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pustemusklene – Store medisinske leksikon">
            <a:extLst>
              <a:ext uri="{FF2B5EF4-FFF2-40B4-BE49-F238E27FC236}">
                <a16:creationId xmlns:a16="http://schemas.microsoft.com/office/drawing/2014/main" id="{5558D994-E6B5-7305-2DCC-BAD4E2CF7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8" r="9079"/>
          <a:stretch/>
        </p:blipFill>
        <p:spPr bwMode="auto"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994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110381E-8978-2A29-E6B5-003E09A3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nb-NO" sz="3400"/>
              <a:t>Årsaker til tungpust</a:t>
            </a:r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6AF5EB38-33D6-446E-41AA-B61E7F2B5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/>
          </a:bodyPr>
          <a:lstStyle/>
          <a:p>
            <a:pPr marL="514350" indent="-514350">
              <a:buAutoNum type="arabicPeriod"/>
            </a:pPr>
            <a:r>
              <a:rPr lang="nb-NO" sz="900"/>
              <a:t>Lungesykdommer</a:t>
            </a:r>
          </a:p>
          <a:p>
            <a:pPr lvl="1"/>
            <a:r>
              <a:rPr lang="nb-NO" sz="900" b="1"/>
              <a:t>Astma</a:t>
            </a:r>
          </a:p>
          <a:p>
            <a:pPr lvl="1"/>
            <a:r>
              <a:rPr lang="nb-NO" sz="900" b="1"/>
              <a:t>KOLS (Kronisk Obstruktiv Lungesykdom)</a:t>
            </a:r>
            <a:endParaRPr lang="nb-NO" sz="900"/>
          </a:p>
          <a:p>
            <a:pPr lvl="1"/>
            <a:r>
              <a:rPr lang="nb-NO" sz="900" b="1"/>
              <a:t>Lungebetennelse (pneumoni)</a:t>
            </a:r>
            <a:r>
              <a:rPr lang="nb-NO" sz="900"/>
              <a:t> </a:t>
            </a:r>
          </a:p>
          <a:p>
            <a:pPr lvl="1"/>
            <a:r>
              <a:rPr lang="nb-NO" sz="900" b="1"/>
              <a:t>Interstitiell lungesykdom (ILD)</a:t>
            </a:r>
          </a:p>
          <a:p>
            <a:pPr lvl="1"/>
            <a:r>
              <a:rPr lang="nb-NO" sz="900" b="1"/>
              <a:t>Lungeemboli</a:t>
            </a:r>
          </a:p>
          <a:p>
            <a:pPr lvl="1"/>
            <a:r>
              <a:rPr lang="nb-NO" sz="900" b="1"/>
              <a:t>Pneumothorax (sammenfall av lungen)</a:t>
            </a:r>
          </a:p>
          <a:p>
            <a:pPr marL="514350" indent="-514350">
              <a:buAutoNum type="arabicPeriod" startAt="2"/>
            </a:pPr>
            <a:r>
              <a:rPr lang="nb-NO" sz="900"/>
              <a:t>Hjerte problemer</a:t>
            </a:r>
          </a:p>
          <a:p>
            <a:pPr lvl="1"/>
            <a:r>
              <a:rPr lang="nb-NO" sz="900" b="1"/>
              <a:t>Hjertesvikt</a:t>
            </a:r>
          </a:p>
          <a:p>
            <a:pPr lvl="1"/>
            <a:r>
              <a:rPr lang="nb-NO" sz="900" b="1"/>
              <a:t>Angina pectoris (brystsmerter) </a:t>
            </a:r>
          </a:p>
          <a:p>
            <a:pPr lvl="1"/>
            <a:r>
              <a:rPr lang="nb-NO" sz="900" b="1"/>
              <a:t>Hjerteinfarkt</a:t>
            </a:r>
            <a:endParaRPr lang="nb-NO" sz="900"/>
          </a:p>
          <a:p>
            <a:pPr marL="514350" indent="-514350">
              <a:buFont typeface="+mj-lt"/>
              <a:buAutoNum type="arabicPeriod" startAt="3"/>
            </a:pPr>
            <a:r>
              <a:rPr lang="nb-NO" sz="900"/>
              <a:t>Psykiske årsaker</a:t>
            </a:r>
          </a:p>
          <a:p>
            <a:pPr lvl="1"/>
            <a:r>
              <a:rPr lang="nb-NO" sz="900" b="1"/>
              <a:t>Angst og panikkanfall</a:t>
            </a:r>
          </a:p>
          <a:p>
            <a:pPr lvl="1"/>
            <a:r>
              <a:rPr lang="nb-NO" sz="900" b="1"/>
              <a:t>Stress og emosjonell uro</a:t>
            </a:r>
            <a:endParaRPr lang="nb-NO" sz="900"/>
          </a:p>
          <a:p>
            <a:pPr marL="514350" indent="-514350">
              <a:buAutoNum type="arabicPeriod" startAt="3"/>
            </a:pPr>
            <a:r>
              <a:rPr lang="nb-NO" sz="900"/>
              <a:t>Infeksjoner</a:t>
            </a:r>
          </a:p>
          <a:p>
            <a:pPr lvl="1"/>
            <a:r>
              <a:rPr lang="nb-NO" sz="900" b="1"/>
              <a:t>Virusinfeksjoner</a:t>
            </a:r>
            <a:endParaRPr lang="nb-NO" sz="900"/>
          </a:p>
          <a:p>
            <a:pPr lvl="1"/>
            <a:r>
              <a:rPr lang="nb-NO" sz="900" b="1"/>
              <a:t>Bronkitt</a:t>
            </a:r>
            <a:endParaRPr lang="nb-NO" sz="900"/>
          </a:p>
          <a:p>
            <a:pPr marL="0" indent="0">
              <a:buNone/>
            </a:pPr>
            <a:endParaRPr lang="nb-NO" sz="900"/>
          </a:p>
        </p:txBody>
      </p:sp>
      <p:pic>
        <p:nvPicPr>
          <p:cNvPr id="5122" name="Picture 2" descr="Lungelege: Dette er risikofaktorene for utvikling av kols">
            <a:extLst>
              <a:ext uri="{FF2B5EF4-FFF2-40B4-BE49-F238E27FC236}">
                <a16:creationId xmlns:a16="http://schemas.microsoft.com/office/drawing/2014/main" id="{D01D75A3-0FDD-82EB-FB00-FC00D10D8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84"/>
          <a:stretch/>
        </p:blipFill>
        <p:spPr bwMode="auto"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noFill/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950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49791450-510C-C83F-1D42-826B7B34F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580" y="1108039"/>
            <a:ext cx="4249271" cy="5068924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5"/>
            </a:pPr>
            <a:r>
              <a:rPr lang="nb-NO" sz="1400" dirty="0"/>
              <a:t>Allergier</a:t>
            </a:r>
          </a:p>
          <a:p>
            <a:pPr lvl="1"/>
            <a:r>
              <a:rPr lang="nb-NO" sz="1400" b="1" dirty="0"/>
              <a:t>Allergisk reaksjon</a:t>
            </a:r>
            <a:endParaRPr lang="nb-NO" sz="1400" dirty="0"/>
          </a:p>
          <a:p>
            <a:pPr lvl="1"/>
            <a:r>
              <a:rPr lang="nb-NO" sz="1400" b="1" dirty="0"/>
              <a:t>Anafylaksi</a:t>
            </a:r>
            <a:endParaRPr lang="nb-NO" sz="1400" dirty="0"/>
          </a:p>
          <a:p>
            <a:pPr marL="514350" indent="-514350">
              <a:buFont typeface="+mj-lt"/>
              <a:buAutoNum type="arabicPeriod" startAt="6"/>
            </a:pPr>
            <a:r>
              <a:rPr lang="nb-NO" sz="1400" dirty="0"/>
              <a:t>Obstruksjon av luftveiene</a:t>
            </a:r>
          </a:p>
          <a:p>
            <a:pPr lvl="1"/>
            <a:r>
              <a:rPr lang="nb-NO" sz="1400" b="1" dirty="0"/>
              <a:t>Forkjølelse eller bihulebetennelse</a:t>
            </a:r>
            <a:endParaRPr lang="nb-NO" sz="1400" dirty="0"/>
          </a:p>
          <a:p>
            <a:pPr lvl="1"/>
            <a:r>
              <a:rPr lang="nb-NO" sz="1400" b="1" dirty="0"/>
              <a:t>Tung mat eller fremmedlegeme</a:t>
            </a:r>
            <a:endParaRPr lang="nb-NO" sz="1400" dirty="0"/>
          </a:p>
          <a:p>
            <a:pPr lvl="1"/>
            <a:r>
              <a:rPr lang="nb-NO" sz="1400" b="1" dirty="0" err="1"/>
              <a:t>Larynxproblemer</a:t>
            </a:r>
            <a:r>
              <a:rPr lang="nb-NO" sz="1400" b="1" dirty="0"/>
              <a:t> (strupehode)e</a:t>
            </a:r>
            <a:endParaRPr lang="nb-NO" sz="1400" dirty="0"/>
          </a:p>
          <a:p>
            <a:pPr marL="514350" indent="-514350">
              <a:buAutoNum type="arabicPeriod" startAt="6"/>
            </a:pPr>
            <a:r>
              <a:rPr lang="nb-NO" sz="1400" dirty="0"/>
              <a:t>Røyking og miljøfaktorer</a:t>
            </a:r>
          </a:p>
          <a:p>
            <a:pPr lvl="1"/>
            <a:r>
              <a:rPr lang="nb-NO" sz="1400" b="1" dirty="0"/>
              <a:t>Røyking</a:t>
            </a:r>
            <a:endParaRPr lang="nb-NO" sz="1400" dirty="0"/>
          </a:p>
          <a:p>
            <a:pPr lvl="1"/>
            <a:r>
              <a:rPr lang="nb-NO" sz="1400" b="1" dirty="0"/>
              <a:t>Forurensning</a:t>
            </a:r>
            <a:endParaRPr lang="nb-NO" sz="1400" dirty="0"/>
          </a:p>
          <a:p>
            <a:pPr marL="514350" indent="-514350">
              <a:buAutoNum type="arabicPeriod" startAt="6"/>
            </a:pPr>
            <a:r>
              <a:rPr lang="nb-NO" sz="1400" dirty="0"/>
              <a:t>Andre fysiske årsaker</a:t>
            </a:r>
          </a:p>
          <a:p>
            <a:pPr lvl="1"/>
            <a:r>
              <a:rPr lang="nb-NO" sz="1400" b="1" dirty="0"/>
              <a:t>Overvekt</a:t>
            </a:r>
            <a:endParaRPr lang="nb-NO" sz="1400" dirty="0"/>
          </a:p>
          <a:p>
            <a:pPr lvl="1"/>
            <a:r>
              <a:rPr lang="nb-NO" sz="1400" b="1" dirty="0"/>
              <a:t>Anemi:</a:t>
            </a:r>
            <a:r>
              <a:rPr lang="nb-NO" sz="1400" dirty="0"/>
              <a:t> </a:t>
            </a:r>
          </a:p>
          <a:p>
            <a:pPr lvl="1"/>
            <a:r>
              <a:rPr lang="nb-NO" sz="1400" dirty="0"/>
              <a:t>Medikamenter</a:t>
            </a:r>
          </a:p>
          <a:p>
            <a:pPr lvl="1"/>
            <a:r>
              <a:rPr lang="nb-NO" sz="1400" b="1" dirty="0"/>
              <a:t>Bivirkninger av medikamenter</a:t>
            </a:r>
            <a:endParaRPr lang="nb-NO" sz="1400" dirty="0"/>
          </a:p>
          <a:p>
            <a:pPr marL="514350" indent="-514350">
              <a:buAutoNum type="arabicPeriod" startAt="6"/>
            </a:pPr>
            <a:r>
              <a:rPr lang="nb-NO" sz="1400" dirty="0"/>
              <a:t>Graviditet</a:t>
            </a:r>
          </a:p>
          <a:p>
            <a:pPr lvl="1"/>
            <a:r>
              <a:rPr lang="nb-NO" sz="1400" b="1" dirty="0"/>
              <a:t>Hormonelle endringer</a:t>
            </a:r>
            <a:endParaRPr lang="nb-NO" sz="1400" dirty="0"/>
          </a:p>
        </p:txBody>
      </p:sp>
      <p:pic>
        <p:nvPicPr>
          <p:cNvPr id="6146" name="Picture 2" descr="KRONIKK: Ingen fortjener å puste inn røyk fra brennende avfall -  Eikernytt.no">
            <a:extLst>
              <a:ext uri="{FF2B5EF4-FFF2-40B4-BE49-F238E27FC236}">
                <a16:creationId xmlns:a16="http://schemas.microsoft.com/office/drawing/2014/main" id="{A30B7472-AF2C-4671-163D-AC82303B6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2" r="-1" b="1192"/>
          <a:stretch/>
        </p:blipFill>
        <p:spPr bwMode="auto"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øyking øker type 2-risiko | Diabetesforbundet">
            <a:extLst>
              <a:ext uri="{FF2B5EF4-FFF2-40B4-BE49-F238E27FC236}">
                <a16:creationId xmlns:a16="http://schemas.microsoft.com/office/drawing/2014/main" id="{438D7B1B-1C85-1475-9D80-3517EE816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5821"/>
          <a:stretch/>
        </p:blipFill>
        <p:spPr bwMode="auto"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442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19" name="Rectangle 821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221" name="Arc 822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83AF0FF-CDB0-5E2F-699C-02C4AA129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nb-NO"/>
              <a:t>KOLS</a:t>
            </a:r>
          </a:p>
        </p:txBody>
      </p:sp>
      <p:sp>
        <p:nvSpPr>
          <p:cNvPr id="8223" name="Freeform: Shape 822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194" name="Picture 2" descr="kols – kronisk obstruktiv lungesykdom – Store medisinske leksikon">
            <a:extLst>
              <a:ext uri="{FF2B5EF4-FFF2-40B4-BE49-F238E27FC236}">
                <a16:creationId xmlns:a16="http://schemas.microsoft.com/office/drawing/2014/main" id="{3F82BF9D-6402-01A5-3C2D-DE9DF2E6C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1624269"/>
            <a:ext cx="4777381" cy="3439717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B25BE8DF-BCB0-BB3C-44A0-19527DE19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nb-NO" sz="1700"/>
              <a:t>Hva er KOLS?</a:t>
            </a:r>
          </a:p>
          <a:p>
            <a:pPr lvl="1"/>
            <a:r>
              <a:rPr lang="nb-NO" sz="1700"/>
              <a:t>KOLS er en kronisk inflammatorisk lungesykdom som fører til nedsatt luftstrøm og pustevansker, vanligvis forårsaket av langvarig røyking eller eksponering for luftforurensning.</a:t>
            </a:r>
          </a:p>
          <a:p>
            <a:r>
              <a:rPr lang="nb-NO" sz="1700"/>
              <a:t>Vanlige symptomer: </a:t>
            </a:r>
          </a:p>
          <a:p>
            <a:pPr lvl="1"/>
            <a:r>
              <a:rPr lang="nb-NO" sz="1700"/>
              <a:t>Langsom utvikling av kronisk hoste </a:t>
            </a:r>
          </a:p>
          <a:p>
            <a:pPr lvl="1"/>
            <a:r>
              <a:rPr lang="nb-NO" sz="1700"/>
              <a:t>slimproduksjon </a:t>
            </a:r>
          </a:p>
          <a:p>
            <a:pPr lvl="1"/>
            <a:r>
              <a:rPr lang="nb-NO" sz="1700"/>
              <a:t>kortpustethet (dyspné), spesielt ved fysisk aktivitet.</a:t>
            </a:r>
          </a:p>
        </p:txBody>
      </p:sp>
    </p:spTree>
    <p:extLst>
      <p:ext uri="{BB962C8B-B14F-4D97-AF65-F5344CB8AC3E}">
        <p14:creationId xmlns:p14="http://schemas.microsoft.com/office/powerpoint/2010/main" val="692916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5" name="Rectangle 9224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AEA8C15-51A9-EE14-0259-DD57141C5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344168"/>
          </a:xfrm>
        </p:spPr>
        <p:txBody>
          <a:bodyPr anchor="b">
            <a:normAutofit/>
          </a:bodyPr>
          <a:lstStyle/>
          <a:p>
            <a:pPr algn="ctr"/>
            <a:r>
              <a:rPr lang="nb-NO" sz="5400" dirty="0" err="1"/>
              <a:t>Diagnosering</a:t>
            </a:r>
            <a:endParaRPr lang="nb-NO" sz="5400" dirty="0"/>
          </a:p>
        </p:txBody>
      </p:sp>
      <p:sp>
        <p:nvSpPr>
          <p:cNvPr id="922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44596CAB-49F1-AD6D-F7AB-5F600730E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lvl="1"/>
            <a:r>
              <a:rPr lang="nb-NO" sz="2200" b="1" dirty="0"/>
              <a:t>Anamnese</a:t>
            </a:r>
            <a:r>
              <a:rPr lang="nb-NO" sz="2200" dirty="0"/>
              <a:t>: Røykehistorikk, yrkeseksponering (f.eks. støv, kjemikalier), familiehistorie</a:t>
            </a:r>
          </a:p>
          <a:p>
            <a:pPr lvl="1"/>
            <a:r>
              <a:rPr lang="nb-NO" sz="2200" b="1" dirty="0"/>
              <a:t>Spirometri</a:t>
            </a:r>
            <a:r>
              <a:rPr lang="nb-NO" sz="2200" dirty="0"/>
              <a:t>: For å måle lungekapasitet og luftstrøm. </a:t>
            </a:r>
            <a:r>
              <a:rPr lang="nb-NO" sz="2200" dirty="0" err="1"/>
              <a:t>Nøkkeltest</a:t>
            </a:r>
            <a:r>
              <a:rPr lang="nb-NO" sz="2200" dirty="0"/>
              <a:t> for å diagnostisere KOLS.</a:t>
            </a:r>
          </a:p>
          <a:p>
            <a:pPr lvl="2"/>
            <a:r>
              <a:rPr lang="nb-NO" sz="1400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FEV</a:t>
            </a:r>
            <a:r>
              <a:rPr lang="nb-NO" sz="1400" b="0" i="0" baseline="-2500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1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/FVC &lt; 0,70 - etter </a:t>
            </a:r>
            <a:r>
              <a:rPr lang="nb-NO" sz="1400" b="0" i="0" dirty="0" err="1">
                <a:solidFill>
                  <a:srgbClr val="000000"/>
                </a:solidFill>
                <a:effectLst/>
                <a:latin typeface="Fira Sans" panose="020B0503050000020004" pitchFamily="34" charset="0"/>
              </a:rPr>
              <a:t>bronkodilatator</a:t>
            </a:r>
            <a:endParaRPr lang="nb-NO" sz="1800" dirty="0"/>
          </a:p>
          <a:p>
            <a:pPr lvl="1"/>
            <a:r>
              <a:rPr lang="nb-NO" sz="2200" b="1" dirty="0"/>
              <a:t>Blodgasser</a:t>
            </a:r>
            <a:r>
              <a:rPr lang="nb-NO" sz="2200" dirty="0"/>
              <a:t>: Kan indikere </a:t>
            </a:r>
            <a:r>
              <a:rPr lang="nb-NO" sz="2200" dirty="0" err="1"/>
              <a:t>hypoksemi</a:t>
            </a:r>
            <a:r>
              <a:rPr lang="nb-NO" sz="2200" dirty="0"/>
              <a:t> (lavt oksygennivå) eller </a:t>
            </a:r>
            <a:r>
              <a:rPr lang="nb-NO" sz="2200" dirty="0" err="1"/>
              <a:t>hyperkapni</a:t>
            </a:r>
            <a:r>
              <a:rPr lang="nb-NO" sz="2200" dirty="0"/>
              <a:t> (høyt karbondioksidnivå).</a:t>
            </a:r>
          </a:p>
          <a:p>
            <a:pPr marL="0" indent="0">
              <a:buNone/>
            </a:pPr>
            <a:endParaRPr lang="nb-NO" sz="2200" dirty="0"/>
          </a:p>
        </p:txBody>
      </p:sp>
      <p:pic>
        <p:nvPicPr>
          <p:cNvPr id="9220" name="Picture 4" descr="Kols - kronisk obstruktiv lungesykdom">
            <a:extLst>
              <a:ext uri="{FF2B5EF4-FFF2-40B4-BE49-F238E27FC236}">
                <a16:creationId xmlns:a16="http://schemas.microsoft.com/office/drawing/2014/main" id="{9A30D857-1D3B-9D9F-8212-F979692F8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31749" y="329183"/>
            <a:ext cx="3078397" cy="342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Lungemedisin Flashcards | Quizlet">
            <a:extLst>
              <a:ext uri="{FF2B5EF4-FFF2-40B4-BE49-F238E27FC236}">
                <a16:creationId xmlns:a16="http://schemas.microsoft.com/office/drawing/2014/main" id="{7CD38F0B-DB9B-EE01-28C4-A05DBDE81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39935" y="4079193"/>
            <a:ext cx="3043737" cy="217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725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08" name="Rectangle 12294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274BD56-D5DF-2D6C-DAE3-8BC46066A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nb-NO" sz="3600"/>
              <a:t>Akutt forverring av KOLS</a:t>
            </a:r>
          </a:p>
        </p:txBody>
      </p:sp>
      <p:sp>
        <p:nvSpPr>
          <p:cNvPr id="12309" name="Rectangle 12296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41172F41-C495-313D-B115-6E77B1C2B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900" b="1" i="0" dirty="0">
                <a:effectLst/>
                <a:latin typeface="Fira Sans" panose="020B0503050000020004" pitchFamily="34" charset="0"/>
              </a:rPr>
              <a:t>Akutt forverring av KOLS kjennetegnes ved ett eller flere av følgende</a:t>
            </a:r>
            <a:endParaRPr lang="nb-NO" sz="9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900" b="0" i="0" dirty="0">
                <a:effectLst/>
                <a:latin typeface="Fira Sans" panose="020B0503050000020004" pitchFamily="34" charset="0"/>
              </a:rPr>
              <a:t>Økt dyspné.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900" b="0" i="0" dirty="0">
                <a:effectLst/>
                <a:latin typeface="Fira Sans" panose="020B0503050000020004" pitchFamily="34" charset="0"/>
              </a:rPr>
              <a:t>Mer hoste.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900" b="0" i="0" dirty="0">
                <a:effectLst/>
                <a:latin typeface="Fira Sans" panose="020B0503050000020004" pitchFamily="34" charset="0"/>
              </a:rPr>
              <a:t>Større mengde ekspektorat, mer purulent ekspektorat.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900" b="0" i="0" dirty="0">
                <a:effectLst/>
                <a:latin typeface="Fira Sans" panose="020B0503050000020004" pitchFamily="34" charset="0"/>
              </a:rPr>
              <a:t>Eventuelt feber og redusert allmenntilstand. Eventuelt tretthet, søvnløshet, forvirring og depresjon.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900" dirty="0"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900" b="0" i="0" dirty="0">
                <a:effectLst/>
                <a:latin typeface="Fira Sans" panose="020B0503050000020004" pitchFamily="34" charset="0"/>
              </a:rPr>
              <a:t>Temp., BT, puls, RF, SaO2 </a:t>
            </a:r>
            <a:r>
              <a:rPr lang="nb-NO" sz="900" b="1" i="0" dirty="0">
                <a:effectLst/>
                <a:latin typeface="Fira Sans" panose="020B0503050000020004" pitchFamily="34" charset="0"/>
              </a:rPr>
              <a:t>(OBS </a:t>
            </a:r>
            <a:r>
              <a:rPr lang="nb-NO" sz="900" b="1" i="0" dirty="0" err="1">
                <a:effectLst/>
                <a:latin typeface="Fira Sans" panose="020B0503050000020004" pitchFamily="34" charset="0"/>
              </a:rPr>
              <a:t>qSOFA</a:t>
            </a:r>
            <a:r>
              <a:rPr lang="nb-NO" sz="900" b="1" i="0" dirty="0">
                <a:effectLst/>
                <a:latin typeface="Fira Sans" panose="020B0503050000020004" pitchFamily="34" charset="0"/>
              </a:rPr>
              <a:t>!)</a:t>
            </a:r>
            <a:endParaRPr lang="nb-NO" sz="9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900" b="1" i="0" dirty="0">
                <a:effectLst/>
                <a:latin typeface="Fira Sans" panose="020B0503050000020004" pitchFamily="34" charset="0"/>
              </a:rPr>
              <a:t>Blodgass </a:t>
            </a:r>
            <a:r>
              <a:rPr lang="nb-NO" sz="900" b="0" i="0" dirty="0">
                <a:effectLst/>
                <a:latin typeface="Fira Sans" panose="020B0503050000020004" pitchFamily="34" charset="0"/>
              </a:rPr>
              <a:t>(helst før O2-behandling/uten O2 siste 15 minutter)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900" b="0" i="0" dirty="0">
                <a:effectLst/>
                <a:latin typeface="Fira Sans" panose="020B0503050000020004" pitchFamily="34" charset="0"/>
              </a:rPr>
              <a:t>CRP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900" b="0" i="0" dirty="0">
                <a:effectLst/>
                <a:latin typeface="Fira Sans" panose="020B0503050000020004" pitchFamily="34" charset="0"/>
              </a:rPr>
              <a:t>EKG ved </a:t>
            </a:r>
            <a:r>
              <a:rPr lang="nb-NO" sz="900" b="0" i="0" dirty="0" err="1">
                <a:effectLst/>
                <a:latin typeface="Fira Sans" panose="020B0503050000020004" pitchFamily="34" charset="0"/>
              </a:rPr>
              <a:t>diff</a:t>
            </a:r>
            <a:r>
              <a:rPr lang="nb-NO" sz="900" b="0" i="0" dirty="0">
                <a:effectLst/>
                <a:latin typeface="Fira Sans" panose="020B0503050000020004" pitchFamily="34" charset="0"/>
              </a:rPr>
              <a:t>.-diagnose hjertesykdom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900" b="0" i="0" dirty="0">
                <a:effectLst/>
                <a:latin typeface="Fira Sans" panose="020B0503050000020004" pitchFamily="34" charset="0"/>
              </a:rPr>
              <a:t>Auskultasjon: ofte høres pipelyder og </a:t>
            </a:r>
            <a:r>
              <a:rPr lang="nb-NO" sz="900" b="0" i="0" dirty="0" err="1">
                <a:effectLst/>
                <a:latin typeface="Fira Sans" panose="020B0503050000020004" pitchFamily="34" charset="0"/>
              </a:rPr>
              <a:t>knatring</a:t>
            </a:r>
            <a:r>
              <a:rPr lang="nb-NO" sz="900" b="0" i="0" dirty="0">
                <a:effectLst/>
                <a:latin typeface="Fira Sans" panose="020B0503050000020004" pitchFamily="34" charset="0"/>
              </a:rPr>
              <a:t> basalt. Ved uttalt obstruksjon kan respirasjonslydene være betydelig svekket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900" b="0" i="0" dirty="0">
                <a:effectLst/>
                <a:latin typeface="Fira Sans" panose="020B0503050000020004" pitchFamily="34" charset="0"/>
              </a:rPr>
              <a:t>Klinisk undersøkelse med fokus på cyanose, bruk av aksessorisk respirasjonsmuskulatur.</a:t>
            </a:r>
          </a:p>
        </p:txBody>
      </p:sp>
      <p:sp>
        <p:nvSpPr>
          <p:cNvPr id="12310" name="Rectangle 1229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11" name="Rectangle 12300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12" name="Rectangle 1230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Nye internasjonale sepsisdefinisjoner vil påvirke hverdagen vår |  Indremedisineren">
            <a:extLst>
              <a:ext uri="{FF2B5EF4-FFF2-40B4-BE49-F238E27FC236}">
                <a16:creationId xmlns:a16="http://schemas.microsoft.com/office/drawing/2014/main" id="{2EECD723-5C68-B388-B69B-5C9EA1275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7738" y="1715615"/>
            <a:ext cx="5628018" cy="31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87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86" name="Rectangle 11285">
            <a:extLst>
              <a:ext uri="{FF2B5EF4-FFF2-40B4-BE49-F238E27FC236}">
                <a16:creationId xmlns:a16="http://schemas.microsoft.com/office/drawing/2014/main" id="{53E60C6D-4E85-4E14-BCDF-BF15C241F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8CBE844-B6A5-931B-3242-E32C2769E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294" y="486184"/>
            <a:ext cx="5397237" cy="1325563"/>
          </a:xfrm>
        </p:spPr>
        <p:txBody>
          <a:bodyPr>
            <a:normAutofit/>
          </a:bodyPr>
          <a:lstStyle/>
          <a:p>
            <a:r>
              <a:rPr lang="nb-NO" dirty="0"/>
              <a:t>Behandling forverring</a:t>
            </a:r>
          </a:p>
        </p:txBody>
      </p:sp>
      <p:pic>
        <p:nvPicPr>
          <p:cNvPr id="11272" name="Picture 8" descr="forstøverapparat – Store medisinske leksikon">
            <a:extLst>
              <a:ext uri="{FF2B5EF4-FFF2-40B4-BE49-F238E27FC236}">
                <a16:creationId xmlns:a16="http://schemas.microsoft.com/office/drawing/2014/main" id="{7FA3DB81-1EED-94EA-E61A-8F92078DF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353" y="598677"/>
            <a:ext cx="3225125" cy="2733294"/>
          </a:xfrm>
          <a:custGeom>
            <a:avLst/>
            <a:gdLst/>
            <a:ahLst/>
            <a:cxnLst/>
            <a:rect l="l" t="t" r="r" b="b"/>
            <a:pathLst>
              <a:path w="4555700" h="2733294">
                <a:moveTo>
                  <a:pt x="82217" y="0"/>
                </a:moveTo>
                <a:lnTo>
                  <a:pt x="4473483" y="0"/>
                </a:lnTo>
                <a:cubicBezTo>
                  <a:pt x="4518890" y="0"/>
                  <a:pt x="4555700" y="36810"/>
                  <a:pt x="4555700" y="82217"/>
                </a:cubicBezTo>
                <a:lnTo>
                  <a:pt x="4555700" y="2651077"/>
                </a:lnTo>
                <a:cubicBezTo>
                  <a:pt x="4555700" y="2696484"/>
                  <a:pt x="4518890" y="2733294"/>
                  <a:pt x="4473483" y="2733294"/>
                </a:cubicBezTo>
                <a:lnTo>
                  <a:pt x="82217" y="2733294"/>
                </a:lnTo>
                <a:cubicBezTo>
                  <a:pt x="36810" y="2733294"/>
                  <a:pt x="0" y="2696484"/>
                  <a:pt x="0" y="2651077"/>
                </a:cubicBezTo>
                <a:lnTo>
                  <a:pt x="0" y="82217"/>
                </a:lnTo>
                <a:cubicBezTo>
                  <a:pt x="0" y="36810"/>
                  <a:pt x="36810" y="0"/>
                  <a:pt x="8221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88" name="Freeform: Shape 11287">
            <a:extLst>
              <a:ext uri="{FF2B5EF4-FFF2-40B4-BE49-F238E27FC236}">
                <a16:creationId xmlns:a16="http://schemas.microsoft.com/office/drawing/2014/main" id="{7D42D292-4C48-479B-9E59-E29CD9871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276" name="Picture 12" descr="15. Oppbevaring og holdbarhet av legemidler">
            <a:extLst>
              <a:ext uri="{FF2B5EF4-FFF2-40B4-BE49-F238E27FC236}">
                <a16:creationId xmlns:a16="http://schemas.microsoft.com/office/drawing/2014/main" id="{E407E014-675B-88A0-6144-E36FCAFC8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353" y="3526029"/>
            <a:ext cx="2819867" cy="2733293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CD2D5B37-E57D-FC07-8367-A45AA1943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1294" y="1946684"/>
            <a:ext cx="5397237" cy="4351338"/>
          </a:xfrm>
        </p:spPr>
        <p:txBody>
          <a:bodyPr>
            <a:normAutofit/>
          </a:bodyPr>
          <a:lstStyle/>
          <a:p>
            <a:r>
              <a:rPr lang="nb-NO" sz="1200" b="1" i="0" dirty="0">
                <a:effectLst/>
                <a:latin typeface="Fira Sans" panose="020B0503050000020004" pitchFamily="34" charset="0"/>
              </a:rPr>
              <a:t>Inhalasjonsbehandling</a:t>
            </a:r>
            <a:endParaRPr lang="nb-NO" sz="12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1200" b="0" i="0" dirty="0">
                <a:effectLst/>
                <a:latin typeface="Fira Sans" panose="020B0503050000020004" pitchFamily="34" charset="0"/>
              </a:rPr>
              <a:t>Inhalasjon: 5 mg Ventoline + 0,25 - 0,50 mg Atrovent/</a:t>
            </a:r>
            <a:r>
              <a:rPr lang="nb-NO" sz="1200" b="0" i="0" dirty="0" err="1">
                <a:effectLst/>
                <a:latin typeface="Fira Sans" panose="020B0503050000020004" pitchFamily="34" charset="0"/>
              </a:rPr>
              <a:t>Ipraxa</a:t>
            </a:r>
            <a:r>
              <a:rPr lang="nb-NO" sz="1200" b="0" i="0" dirty="0">
                <a:effectLst/>
                <a:latin typeface="Fira Sans" panose="020B0503050000020004" pitchFamily="34" charset="0"/>
              </a:rPr>
              <a:t>  med O2 som drivgass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200" b="0" i="0" dirty="0">
                <a:effectLst/>
                <a:latin typeface="Fira Sans" panose="020B0503050000020004" pitchFamily="34" charset="0"/>
              </a:rPr>
              <a:t>Kan gjentas dersom manglende effekt</a:t>
            </a:r>
          </a:p>
          <a:p>
            <a:r>
              <a:rPr lang="nb-NO" sz="1200" b="1" i="0" dirty="0">
                <a:effectLst/>
                <a:latin typeface="Fira Sans" panose="020B0503050000020004" pitchFamily="34" charset="0"/>
              </a:rPr>
              <a:t>Oksygen</a:t>
            </a:r>
            <a:endParaRPr lang="nb-NO" sz="12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1200" b="0" i="0" dirty="0">
                <a:effectLst/>
                <a:latin typeface="Fira Sans" panose="020B0503050000020004" pitchFamily="34" charset="0"/>
              </a:rPr>
              <a:t>Ved SpO2 &lt; 90% gis forsiktig O2 til SpO2 er omtrent 90- 92% </a:t>
            </a:r>
            <a:endParaRPr lang="nb-NO" sz="1200" dirty="0"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1200" b="0" i="0" dirty="0">
                <a:effectLst/>
                <a:latin typeface="Fira Sans" panose="020B0503050000020004" pitchFamily="34" charset="0"/>
              </a:rPr>
              <a:t>Ved SpO2 betydelig lavere enn 80-85% bør pasienten få O2 på maske til SpO2 rundt 90%.</a:t>
            </a:r>
          </a:p>
          <a:p>
            <a:r>
              <a:rPr lang="nb-NO" sz="1200" b="1" i="0" dirty="0">
                <a:effectLst/>
                <a:latin typeface="Fira Sans" panose="020B0503050000020004" pitchFamily="34" charset="0"/>
              </a:rPr>
              <a:t>Antibiotika</a:t>
            </a:r>
            <a:endParaRPr lang="nb-NO" sz="12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1200" b="0" i="0" dirty="0" err="1">
                <a:effectLst/>
                <a:latin typeface="Fira Sans" panose="020B0503050000020004" pitchFamily="34" charset="0"/>
              </a:rPr>
              <a:t>Amoxicillin</a:t>
            </a:r>
            <a:r>
              <a:rPr lang="nb-NO" sz="1200" b="0" i="0" dirty="0">
                <a:effectLst/>
                <a:latin typeface="Fira Sans" panose="020B0503050000020004" pitchFamily="34" charset="0"/>
              </a:rPr>
              <a:t> 500 mg x 3 i 7 dager, ikke alltid nødvendig</a:t>
            </a:r>
          </a:p>
          <a:p>
            <a:r>
              <a:rPr lang="nb-NO" sz="1200" b="1" i="0" dirty="0">
                <a:effectLst/>
                <a:latin typeface="Fira Sans" panose="020B0503050000020004" pitchFamily="34" charset="0"/>
              </a:rPr>
              <a:t>Steroidbehandling per os</a:t>
            </a:r>
            <a:endParaRPr lang="nb-NO" sz="1200" b="0" i="0" dirty="0">
              <a:effectLst/>
              <a:latin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1200" b="0" i="0" dirty="0">
                <a:effectLst/>
                <a:latin typeface="Fira Sans" panose="020B0503050000020004" pitchFamily="34" charset="0"/>
              </a:rPr>
              <a:t>Anbefales til pasienter med økt dyspné i forbindelse med </a:t>
            </a:r>
            <a:r>
              <a:rPr lang="nb-NO" sz="1200" b="0" i="0" dirty="0" err="1">
                <a:effectLst/>
                <a:latin typeface="Fira Sans" panose="020B0503050000020004" pitchFamily="34" charset="0"/>
              </a:rPr>
              <a:t>eksaserbasjon</a:t>
            </a:r>
            <a:r>
              <a:rPr lang="nb-NO" sz="1200" b="0" i="0" dirty="0">
                <a:effectLst/>
                <a:latin typeface="Fira Sans" panose="020B0503050000020004" pitchFamily="34" charset="0"/>
              </a:rPr>
              <a:t> av KOLS.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200" b="0" i="0" dirty="0" err="1">
                <a:effectLst/>
                <a:latin typeface="Fira Sans" panose="020B0503050000020004" pitchFamily="34" charset="0"/>
              </a:rPr>
              <a:t>Prednisolon</a:t>
            </a:r>
            <a:r>
              <a:rPr lang="nb-NO" sz="1200" b="0" i="0" dirty="0">
                <a:effectLst/>
                <a:latin typeface="Fira Sans" panose="020B0503050000020004" pitchFamily="34" charset="0"/>
              </a:rPr>
              <a:t> </a:t>
            </a:r>
            <a:r>
              <a:rPr lang="nb-NO" sz="1200" b="0" i="0" dirty="0" err="1">
                <a:effectLst/>
                <a:latin typeface="Fira Sans" panose="020B0503050000020004" pitchFamily="34" charset="0"/>
              </a:rPr>
              <a:t>tbl</a:t>
            </a:r>
            <a:r>
              <a:rPr lang="nb-NO" sz="1200" b="0" i="0" dirty="0">
                <a:effectLst/>
                <a:latin typeface="Fira Sans" panose="020B0503050000020004" pitchFamily="34" charset="0"/>
              </a:rPr>
              <a:t> 30–40 mg daglig i 5-7 dager, seponeres deretter, eventuelt vedlikeholdsbehandling.</a:t>
            </a:r>
          </a:p>
          <a:p>
            <a:r>
              <a:rPr lang="nb-NO" sz="1200" b="1" i="0" dirty="0">
                <a:effectLst/>
                <a:latin typeface="Fira Sans" panose="020B0503050000020004" pitchFamily="34" charset="0"/>
              </a:rPr>
              <a:t>Opptrapping av hjemmebehandling</a:t>
            </a:r>
            <a:endParaRPr lang="nb-NO" sz="1200" b="0" i="0" dirty="0">
              <a:effectLst/>
              <a:latin typeface="Fira Sans" panose="020B0503050000020004" pitchFamily="34" charset="0"/>
            </a:endParaRPr>
          </a:p>
        </p:txBody>
      </p:sp>
      <p:sp>
        <p:nvSpPr>
          <p:cNvPr id="11290" name="Arc 11289">
            <a:extLst>
              <a:ext uri="{FF2B5EF4-FFF2-40B4-BE49-F238E27FC236}">
                <a16:creationId xmlns:a16="http://schemas.microsoft.com/office/drawing/2014/main" id="{533DF362-939D-4EEE-8DC4-6B54607E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95198">
            <a:off x="1539683" y="162676"/>
            <a:ext cx="4083433" cy="4083433"/>
          </a:xfrm>
          <a:prstGeom prst="arc">
            <a:avLst>
              <a:gd name="adj1" fmla="val 17445962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873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07766762-55CA-4566-1C9B-A781AC2F1B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177027"/>
              </p:ext>
            </p:extLst>
          </p:nvPr>
        </p:nvGraphicFramePr>
        <p:xfrm>
          <a:off x="643467" y="1118184"/>
          <a:ext cx="10905067" cy="475774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084074">
                  <a:extLst>
                    <a:ext uri="{9D8B030D-6E8A-4147-A177-3AD203B41FA5}">
                      <a16:colId xmlns:a16="http://schemas.microsoft.com/office/drawing/2014/main" val="431952961"/>
                    </a:ext>
                  </a:extLst>
                </a:gridCol>
                <a:gridCol w="3787792">
                  <a:extLst>
                    <a:ext uri="{9D8B030D-6E8A-4147-A177-3AD203B41FA5}">
                      <a16:colId xmlns:a16="http://schemas.microsoft.com/office/drawing/2014/main" val="867250013"/>
                    </a:ext>
                  </a:extLst>
                </a:gridCol>
                <a:gridCol w="3033201">
                  <a:extLst>
                    <a:ext uri="{9D8B030D-6E8A-4147-A177-3AD203B41FA5}">
                      <a16:colId xmlns:a16="http://schemas.microsoft.com/office/drawing/2014/main" val="1620176219"/>
                    </a:ext>
                  </a:extLst>
                </a:gridCol>
              </a:tblGrid>
              <a:tr h="429308">
                <a:tc>
                  <a:txBody>
                    <a:bodyPr/>
                    <a:lstStyle/>
                    <a:p>
                      <a:pPr fontAlgn="t"/>
                      <a:r>
                        <a:rPr lang="nb-NO" sz="1400" b="0" cap="all" spc="150">
                          <a:solidFill>
                            <a:schemeClr val="lt1"/>
                          </a:solidFill>
                          <a:effectLst/>
                          <a:latin typeface="verdana" panose="020B0604030504040204" pitchFamily="34" charset="0"/>
                        </a:rPr>
                        <a:t>Faktor</a:t>
                      </a:r>
                    </a:p>
                  </a:txBody>
                  <a:tcPr marL="90974" marR="90974" marT="90974" marB="9097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400" b="0" cap="all" spc="150">
                          <a:solidFill>
                            <a:schemeClr val="lt1"/>
                          </a:solidFill>
                          <a:effectLst/>
                          <a:latin typeface="verdana" panose="020B0604030504040204" pitchFamily="34" charset="0"/>
                        </a:rPr>
                        <a:t>Taler for hjemmebehandling</a:t>
                      </a:r>
                    </a:p>
                  </a:txBody>
                  <a:tcPr marL="90974" marR="90974" marT="90974" marB="9097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400" b="0" cap="all" spc="150">
                          <a:solidFill>
                            <a:schemeClr val="lt1"/>
                          </a:solidFill>
                          <a:effectLst/>
                          <a:latin typeface="verdana" panose="020B0604030504040204" pitchFamily="34" charset="0"/>
                        </a:rPr>
                        <a:t>Taler for innleggelse</a:t>
                      </a:r>
                    </a:p>
                  </a:txBody>
                  <a:tcPr marL="90974" marR="90974" marT="90974" marB="9097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02727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Dyspné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Mild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Uttalt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589626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Allmenntilstand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God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Nedsatt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608501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Aktivitetsnivå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Godt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Dårlig/sengeliggende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659048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Cyanose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Nei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Ja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401801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Forverring av perifere ødemer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Nei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Ja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2403392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Bevissthetsnivå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Normalt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Redusert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535500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Bruker langtidsoksygenterapi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Nei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Ja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0610709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Sosiale forhold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Gode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Bor alene/klarer seg dårlig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834482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Akutt forvirring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Nei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Ja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909690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Rask symptomdebut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Nei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Ja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347562"/>
                  </a:ext>
                </a:extLst>
              </a:tr>
              <a:tr h="381121">
                <a:tc>
                  <a:txBody>
                    <a:bodyPr/>
                    <a:lstStyle/>
                    <a:p>
                      <a:pPr fontAlgn="t"/>
                      <a:r>
                        <a:rPr lang="nb-NO" sz="1100" b="1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Komorbiditet (særlig hjertesykdom eller diabetes)</a:t>
                      </a:r>
                      <a:endParaRPr lang="nb-NO" sz="1100" cap="none" spc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Nei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100" cap="none" spc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Ja</a:t>
                      </a:r>
                    </a:p>
                  </a:txBody>
                  <a:tcPr marL="90974" marR="90974" marT="90974" marB="909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9374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676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9" name="Rectangle 14342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5DEAD3C-2C30-3747-DBF6-112FBEA61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Astma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7DBCC8B7-C81C-8495-401C-2FA6D67D7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809" y="9530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https://nhi.no/sykdommer/lunger/astma/astma-hva-skjer-i-kroppen/hva-er-astma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4351" name="Group 14344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346" name="Rectangle 14345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47" name="Rectangle 1434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48" name="Rectangle 1434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350" name="Rectangle 14349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52" name="Rectangle 1435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Eit bilete som inneheld tekst, teikning&#10;&#10;Innhald som er generert av kunstig intelligens, kan vere feil.">
            <a:extLst>
              <a:ext uri="{FF2B5EF4-FFF2-40B4-BE49-F238E27FC236}">
                <a16:creationId xmlns:a16="http://schemas.microsoft.com/office/drawing/2014/main" id="{6A50C1EA-B625-D236-0E0E-70F895316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2492" y="1669623"/>
            <a:ext cx="5536001" cy="34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444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95" name="Rectangle 15394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4" name="Picture 4" descr="lungefunksjonsprøver – Store medisinske leksikon">
            <a:extLst>
              <a:ext uri="{FF2B5EF4-FFF2-40B4-BE49-F238E27FC236}">
                <a16:creationId xmlns:a16="http://schemas.microsoft.com/office/drawing/2014/main" id="{FCF5E13D-E12F-AC0A-AE12-F108D9A81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676" y="720512"/>
            <a:ext cx="3874124" cy="245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Symptomer på astma hos voksne">
            <a:extLst>
              <a:ext uri="{FF2B5EF4-FFF2-40B4-BE49-F238E27FC236}">
                <a16:creationId xmlns:a16="http://schemas.microsoft.com/office/drawing/2014/main" id="{669AD0CF-049E-F1D8-A13E-A164AE9E9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0303" y="3586297"/>
            <a:ext cx="1996869" cy="264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97" name="Right Triangle 15396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99" name="Rectangle 15398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029" y="623275"/>
            <a:ext cx="657079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0B78A1-8AEA-44CD-383D-5FCD360E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0271" y="720512"/>
            <a:ext cx="5642312" cy="1130060"/>
          </a:xfrm>
        </p:spPr>
        <p:txBody>
          <a:bodyPr>
            <a:normAutofit/>
          </a:bodyPr>
          <a:lstStyle/>
          <a:p>
            <a:r>
              <a:rPr lang="nb-NO" sz="5400" dirty="0" err="1"/>
              <a:t>Diagnosering</a:t>
            </a:r>
            <a:endParaRPr lang="nb-NO" sz="5400" dirty="0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A51A86B3-40BB-DDF6-4B3A-C3D411561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271" y="1854306"/>
            <a:ext cx="4505654" cy="3255125"/>
          </a:xfrm>
        </p:spPr>
        <p:txBody>
          <a:bodyPr anchor="t">
            <a:noAutofit/>
          </a:bodyPr>
          <a:lstStyle/>
          <a:p>
            <a:r>
              <a:rPr lang="nb-NO" sz="1400" dirty="0"/>
              <a:t>For voksne og barn &gt;5 år</a:t>
            </a:r>
          </a:p>
          <a:p>
            <a:r>
              <a:rPr lang="nb-NO" sz="1400" dirty="0"/>
              <a:t>Anamnese:</a:t>
            </a:r>
          </a:p>
          <a:p>
            <a:pPr lvl="1"/>
            <a:r>
              <a:rPr lang="nb-NO" sz="1400" b="0" i="0" dirty="0">
                <a:effectLst/>
                <a:latin typeface="Figtree"/>
              </a:rPr>
              <a:t>Variable luftveissymptomer som hvesing, </a:t>
            </a:r>
            <a:r>
              <a:rPr lang="nb-NO" sz="1400" b="0" i="0" dirty="0" err="1">
                <a:effectLst/>
                <a:latin typeface="Figtree"/>
              </a:rPr>
              <a:t>tungpusthet</a:t>
            </a:r>
            <a:r>
              <a:rPr lang="nb-NO" sz="1400" b="0" i="0" dirty="0">
                <a:effectLst/>
                <a:latin typeface="Figtree"/>
              </a:rPr>
              <a:t>, tetthet i brystet og hoste </a:t>
            </a:r>
          </a:p>
          <a:p>
            <a:pPr lvl="1"/>
            <a:r>
              <a:rPr lang="nb-NO" sz="1400" b="0" i="0" dirty="0">
                <a:effectLst/>
                <a:latin typeface="Figtree"/>
              </a:rPr>
              <a:t>Symptomer</a:t>
            </a:r>
          </a:p>
          <a:p>
            <a:pPr lvl="2"/>
            <a:r>
              <a:rPr lang="nb-NO" sz="1400" b="0" i="0" dirty="0">
                <a:effectLst/>
                <a:latin typeface="Figtree"/>
              </a:rPr>
              <a:t>varierer over tid og i intensitet</a:t>
            </a:r>
          </a:p>
          <a:p>
            <a:pPr lvl="2"/>
            <a:r>
              <a:rPr lang="nb-NO" sz="1400" b="0" i="0" dirty="0">
                <a:effectLst/>
                <a:latin typeface="Figtree"/>
              </a:rPr>
              <a:t>verre om natten</a:t>
            </a:r>
          </a:p>
          <a:p>
            <a:pPr lvl="2"/>
            <a:r>
              <a:rPr lang="nb-NO" sz="1400" b="0" i="0" dirty="0">
                <a:effectLst/>
                <a:latin typeface="Figtree"/>
              </a:rPr>
              <a:t>utløses ofte av kald luft, mosjon eller allergener</a:t>
            </a:r>
          </a:p>
          <a:p>
            <a:pPr lvl="2"/>
            <a:r>
              <a:rPr lang="nb-NO" sz="1400" b="0" i="0" dirty="0">
                <a:effectLst/>
                <a:latin typeface="Figtree"/>
              </a:rPr>
              <a:t>kommer ofte i forbindelse med virusinfeksjoner</a:t>
            </a:r>
            <a:endParaRPr lang="nb-NO" sz="1400" dirty="0"/>
          </a:p>
          <a:p>
            <a:r>
              <a:rPr lang="nb-NO" sz="1400" dirty="0"/>
              <a:t>Lungefunksjonstester</a:t>
            </a:r>
          </a:p>
          <a:p>
            <a:pPr lvl="1"/>
            <a:r>
              <a:rPr lang="nb-NO" sz="1400" dirty="0"/>
              <a:t>Spirometri: </a:t>
            </a:r>
            <a:r>
              <a:rPr lang="nb-NO" sz="1400" b="0" i="0" dirty="0">
                <a:effectLst/>
                <a:latin typeface="Figtree"/>
              </a:rPr>
              <a:t>Redusert FEV</a:t>
            </a:r>
            <a:r>
              <a:rPr lang="nb-NO" sz="1400" b="0" i="0" baseline="-25000" dirty="0">
                <a:effectLst/>
                <a:latin typeface="Figtree"/>
              </a:rPr>
              <a:t>1</a:t>
            </a:r>
            <a:r>
              <a:rPr lang="nb-NO" sz="1400" b="0" i="0" dirty="0">
                <a:effectLst/>
                <a:latin typeface="Figtree"/>
              </a:rPr>
              <a:t>/FVC indikerer obstruksjon. Positiv bronkodilator responstest (tidligere reversibilitetstest) Økning i FEV</a:t>
            </a:r>
            <a:r>
              <a:rPr lang="nb-NO" sz="1400" b="0" i="0" baseline="-25000" dirty="0">
                <a:effectLst/>
                <a:latin typeface="Figtree"/>
              </a:rPr>
              <a:t>1</a:t>
            </a:r>
            <a:r>
              <a:rPr lang="nb-NO" sz="1400" b="0" i="0" dirty="0">
                <a:effectLst/>
                <a:latin typeface="Figtree"/>
              </a:rPr>
              <a:t> &gt; 10% i forhold til forventet FEV</a:t>
            </a:r>
            <a:r>
              <a:rPr lang="nb-NO" sz="1400" b="0" i="0" baseline="-25000" dirty="0">
                <a:effectLst/>
                <a:latin typeface="Figtree"/>
              </a:rPr>
              <a:t>1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208366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6584FC-9B27-66DC-B718-8D8C98519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Astmaanfall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1510E73-512B-111C-80BA-6DDEC5CC0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Figtree"/>
              </a:rPr>
              <a:t> 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Plasshaldar for innhald 7">
            <a:extLst>
              <a:ext uri="{FF2B5EF4-FFF2-40B4-BE49-F238E27FC236}">
                <a16:creationId xmlns:a16="http://schemas.microsoft.com/office/drawing/2014/main" id="{FB4C4ABC-D409-27D8-4348-D8A6D9CA0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puster pasient? Inndragninger?</a:t>
            </a:r>
          </a:p>
          <a:p>
            <a:r>
              <a:rPr lang="nb-NO" dirty="0"/>
              <a:t>SaO2</a:t>
            </a:r>
          </a:p>
          <a:p>
            <a:r>
              <a:rPr lang="nb-NO" dirty="0"/>
              <a:t>Respirasjonsfrekvens</a:t>
            </a:r>
          </a:p>
          <a:p>
            <a:r>
              <a:rPr lang="nb-NO" dirty="0"/>
              <a:t>Puls</a:t>
            </a:r>
          </a:p>
          <a:p>
            <a:r>
              <a:rPr lang="nb-NO" dirty="0"/>
              <a:t>CRP ved feber</a:t>
            </a:r>
          </a:p>
        </p:txBody>
      </p:sp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ADEBD29D-09A4-623F-62B7-785DBAAF36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092079"/>
              </p:ext>
            </p:extLst>
          </p:nvPr>
        </p:nvGraphicFramePr>
        <p:xfrm>
          <a:off x="7603126" y="681037"/>
          <a:ext cx="4219528" cy="5495927"/>
        </p:xfrm>
        <a:graphic>
          <a:graphicData uri="http://schemas.openxmlformats.org/drawingml/2006/table">
            <a:tbl>
              <a:tblPr/>
              <a:tblGrid>
                <a:gridCol w="1054882">
                  <a:extLst>
                    <a:ext uri="{9D8B030D-6E8A-4147-A177-3AD203B41FA5}">
                      <a16:colId xmlns:a16="http://schemas.microsoft.com/office/drawing/2014/main" val="2205382080"/>
                    </a:ext>
                  </a:extLst>
                </a:gridCol>
                <a:gridCol w="1054882">
                  <a:extLst>
                    <a:ext uri="{9D8B030D-6E8A-4147-A177-3AD203B41FA5}">
                      <a16:colId xmlns:a16="http://schemas.microsoft.com/office/drawing/2014/main" val="3214844934"/>
                    </a:ext>
                  </a:extLst>
                </a:gridCol>
                <a:gridCol w="1054882">
                  <a:extLst>
                    <a:ext uri="{9D8B030D-6E8A-4147-A177-3AD203B41FA5}">
                      <a16:colId xmlns:a16="http://schemas.microsoft.com/office/drawing/2014/main" val="172599248"/>
                    </a:ext>
                  </a:extLst>
                </a:gridCol>
                <a:gridCol w="1054882">
                  <a:extLst>
                    <a:ext uri="{9D8B030D-6E8A-4147-A177-3AD203B41FA5}">
                      <a16:colId xmlns:a16="http://schemas.microsoft.com/office/drawing/2014/main" val="1693010050"/>
                    </a:ext>
                  </a:extLst>
                </a:gridCol>
              </a:tblGrid>
              <a:tr h="774074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Voksen og ungdom (≥12 år)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Mild-moderat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Alvorlig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Livstruende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156893"/>
                  </a:ext>
                </a:extLst>
              </a:tr>
              <a:tr h="3096297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Klinikk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Snakker med fraser/uttrykk, foretrekker å sitte over å ligge, ikke agitert, økt respirasjons-frekvens, bruker ikke hjelpemuskler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Snakker med enkelt-ord, agitert, sitter fremoverbøyd, bruker hjelpemuskler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Nedsatt bevissthet, forvirret, ev. stille lunger (svake eller ingen respirasjonslyder)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849981"/>
                  </a:ext>
                </a:extLst>
              </a:tr>
              <a:tr h="309630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Puls/min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100-120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&gt; 120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45416"/>
                  </a:ext>
                </a:extLst>
              </a:tr>
              <a:tr h="774074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Respirasjonsfrekvens/min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21-30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&gt; 30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80246"/>
                  </a:ext>
                </a:extLst>
              </a:tr>
              <a:tr h="541852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SpO2 (romluft)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>
                          <a:effectLst/>
                          <a:latin typeface="Figtree"/>
                        </a:rPr>
                        <a:t>90-95%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 dirty="0">
                          <a:effectLst/>
                          <a:latin typeface="Figtree"/>
                        </a:rPr>
                        <a:t>&lt; 90%</a:t>
                      </a:r>
                    </a:p>
                  </a:txBody>
                  <a:tcPr marL="46254" marR="46254" marT="30643" marB="30643">
                    <a:lnL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626" cap="flat" cmpd="sng" algn="ctr">
                      <a:solidFill>
                        <a:srgbClr val="8484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414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585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5" name="Rectangle 174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 descr="Ambulanse når du trenger den - itromso.no">
            <a:extLst>
              <a:ext uri="{FF2B5EF4-FFF2-40B4-BE49-F238E27FC236}">
                <a16:creationId xmlns:a16="http://schemas.microsoft.com/office/drawing/2014/main" id="{210BFCDA-0971-237B-97BB-E3CAB6157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r="1589" b="2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7" name="Rectangle 174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3D1BDBC-3A71-11B8-52CE-B0B59B390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b-NO" sz="4000"/>
              <a:t>Behandling av anfall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0A716478-3429-0735-7E51-C556D34F9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70" y="1952288"/>
            <a:ext cx="3822189" cy="3742762"/>
          </a:xfrm>
        </p:spPr>
        <p:txBody>
          <a:bodyPr>
            <a:noAutofit/>
          </a:bodyPr>
          <a:lstStyle/>
          <a:p>
            <a:r>
              <a:rPr lang="nb-NO" sz="1100" dirty="0"/>
              <a:t>Alvorlig livstruende anfall:</a:t>
            </a:r>
          </a:p>
          <a:p>
            <a:pPr lvl="1">
              <a:spcBef>
                <a:spcPts val="450"/>
              </a:spcBef>
              <a:spcAft>
                <a:spcPts val="750"/>
              </a:spcAft>
            </a:pPr>
            <a:r>
              <a:rPr lang="nb-NO" sz="1100" i="0" dirty="0">
                <a:effectLst/>
                <a:latin typeface="Aptos" panose="020B0004020202020204" pitchFamily="34" charset="0"/>
              </a:rPr>
              <a:t>Oksygen: </a:t>
            </a:r>
            <a:r>
              <a:rPr lang="nb-NO" sz="1100" b="0" i="0" dirty="0">
                <a:effectLst/>
                <a:latin typeface="Aptos" panose="020B0004020202020204" pitchFamily="34" charset="0"/>
              </a:rPr>
              <a:t>SaO</a:t>
            </a:r>
            <a:r>
              <a:rPr lang="nb-NO" sz="1100" b="0" i="0" baseline="-25000" dirty="0">
                <a:effectLst/>
                <a:latin typeface="Aptos" panose="020B0004020202020204" pitchFamily="34" charset="0"/>
              </a:rPr>
              <a:t>2</a:t>
            </a:r>
            <a:r>
              <a:rPr lang="nb-NO" sz="1100" b="0" i="0" dirty="0">
                <a:effectLst/>
                <a:latin typeface="Aptos" panose="020B0004020202020204" pitchFamily="34" charset="0"/>
              </a:rPr>
              <a:t>-mål er &gt;90 %.</a:t>
            </a:r>
          </a:p>
          <a:p>
            <a:pPr lvl="1">
              <a:spcBef>
                <a:spcPts val="450"/>
              </a:spcBef>
              <a:spcAft>
                <a:spcPts val="750"/>
              </a:spcAft>
            </a:pPr>
            <a:r>
              <a:rPr lang="nb-NO" sz="1100" b="0" i="0" dirty="0">
                <a:effectLst/>
                <a:latin typeface="Aptos" panose="020B0004020202020204" pitchFamily="34" charset="0"/>
              </a:rPr>
              <a:t>Ventoline 5 mg eller Bricanyl 10 mg på forstøverapparat. </a:t>
            </a:r>
          </a:p>
          <a:p>
            <a:pPr lvl="2">
              <a:spcBef>
                <a:spcPts val="450"/>
              </a:spcBef>
              <a:spcAft>
                <a:spcPts val="750"/>
              </a:spcAft>
            </a:pPr>
            <a:r>
              <a:rPr lang="nb-NO" sz="1100" b="0" i="0" dirty="0">
                <a:effectLst/>
                <a:latin typeface="Aptos" panose="020B0004020202020204" pitchFamily="34" charset="0"/>
              </a:rPr>
              <a:t>Alternativt 4–10 spraydoser på volumkammer, gjentas hvert 20. minutt i en time. </a:t>
            </a:r>
          </a:p>
          <a:p>
            <a:pPr lvl="1">
              <a:spcBef>
                <a:spcPts val="450"/>
              </a:spcBef>
              <a:spcAft>
                <a:spcPts val="750"/>
              </a:spcAft>
            </a:pPr>
            <a:r>
              <a:rPr lang="nb-NO" sz="1100" b="0" i="0" dirty="0">
                <a:effectLst/>
                <a:latin typeface="Aptos" panose="020B0004020202020204" pitchFamily="34" charset="0"/>
              </a:rPr>
              <a:t>Atrovent 0,5 mg på forstøverapparat, kan gjentas hvert 20. minutt i en time. Kan gis samtidig og i samme kammer som </a:t>
            </a:r>
            <a:r>
              <a:rPr lang="el-GR" sz="1100" b="0" i="0" dirty="0">
                <a:effectLst/>
                <a:latin typeface="Aptos" panose="020B0004020202020204" pitchFamily="34" charset="0"/>
              </a:rPr>
              <a:t>β2-</a:t>
            </a:r>
            <a:r>
              <a:rPr lang="nb-NO" sz="1100" b="0" i="0" dirty="0" err="1">
                <a:effectLst/>
                <a:latin typeface="Aptos" panose="020B0004020202020204" pitchFamily="34" charset="0"/>
              </a:rPr>
              <a:t>agonist</a:t>
            </a:r>
            <a:r>
              <a:rPr lang="nb-NO" sz="1100" b="0" i="0" dirty="0">
                <a:effectLst/>
                <a:latin typeface="Aptos" panose="020B0004020202020204" pitchFamily="34" charset="0"/>
              </a:rPr>
              <a:t>. </a:t>
            </a:r>
          </a:p>
          <a:p>
            <a:pPr lvl="1">
              <a:spcBef>
                <a:spcPts val="450"/>
              </a:spcBef>
              <a:spcAft>
                <a:spcPts val="750"/>
              </a:spcAft>
            </a:pPr>
            <a:r>
              <a:rPr lang="nb-NO" sz="1100" b="0" i="0" dirty="0">
                <a:effectLst/>
                <a:latin typeface="Aptos" panose="020B0004020202020204" pitchFamily="34" charset="0"/>
              </a:rPr>
              <a:t>Solu-Cortef 250 mg intravenøst over minst 30 sekunder. Dosen kan gjentas etter 1, 3 og 6 timer.</a:t>
            </a:r>
            <a:endParaRPr lang="nb-NO" sz="1100" dirty="0"/>
          </a:p>
          <a:p>
            <a:r>
              <a:rPr lang="nb-NO" sz="1100" dirty="0"/>
              <a:t>Alvorlig anfall:</a:t>
            </a:r>
          </a:p>
          <a:p>
            <a:pPr lvl="1"/>
            <a:r>
              <a:rPr lang="nb-NO" sz="1100" i="0" dirty="0">
                <a:effectLst/>
                <a:latin typeface="Aptos" panose="020B0004020202020204" pitchFamily="34" charset="0"/>
              </a:rPr>
              <a:t>Oksygen: </a:t>
            </a:r>
            <a:r>
              <a:rPr lang="nb-NO" sz="1100" b="0" i="0" dirty="0">
                <a:effectLst/>
                <a:latin typeface="Aptos" panose="020B0004020202020204" pitchFamily="34" charset="0"/>
              </a:rPr>
              <a:t>SaO</a:t>
            </a:r>
            <a:r>
              <a:rPr lang="nb-NO" sz="1100" b="0" i="0" baseline="-25000" dirty="0">
                <a:effectLst/>
                <a:latin typeface="Aptos" panose="020B0004020202020204" pitchFamily="34" charset="0"/>
              </a:rPr>
              <a:t>2</a:t>
            </a:r>
            <a:r>
              <a:rPr lang="nb-NO" sz="1100" b="0" i="0" dirty="0">
                <a:effectLst/>
                <a:latin typeface="Aptos" panose="020B0004020202020204" pitchFamily="34" charset="0"/>
              </a:rPr>
              <a:t>-mål er &gt;90 %.</a:t>
            </a:r>
          </a:p>
          <a:p>
            <a:pPr lvl="1"/>
            <a:r>
              <a:rPr lang="nb-NO" sz="1100" b="0" i="0" dirty="0">
                <a:effectLst/>
                <a:latin typeface="Aptos" panose="020B0004020202020204" pitchFamily="34" charset="0"/>
              </a:rPr>
              <a:t>Ventoline 5 mg eller </a:t>
            </a:r>
            <a:r>
              <a:rPr lang="nb-NO" sz="1100" b="0" i="0" dirty="0" err="1">
                <a:effectLst/>
                <a:latin typeface="Aptos" panose="020B0004020202020204" pitchFamily="34" charset="0"/>
              </a:rPr>
              <a:t>Bricanyld</a:t>
            </a:r>
            <a:r>
              <a:rPr lang="nb-NO" sz="1100" b="0" i="0" dirty="0">
                <a:effectLst/>
                <a:latin typeface="Aptos" panose="020B0004020202020204" pitchFamily="34" charset="0"/>
              </a:rPr>
              <a:t> 10 mg på forstøver.	</a:t>
            </a:r>
          </a:p>
          <a:p>
            <a:pPr lvl="1"/>
            <a:r>
              <a:rPr lang="nb-NO" sz="1100" dirty="0" err="1"/>
              <a:t>Prednisolon</a:t>
            </a:r>
            <a:r>
              <a:rPr lang="nb-NO" sz="1100" dirty="0"/>
              <a:t> 1mg/kg/døgn, </a:t>
            </a:r>
            <a:r>
              <a:rPr lang="nb-NO" sz="1100" dirty="0" err="1"/>
              <a:t>max</a:t>
            </a:r>
            <a:r>
              <a:rPr lang="nb-NO" sz="1100" dirty="0"/>
              <a:t> 50 mg per døgn</a:t>
            </a:r>
          </a:p>
          <a:p>
            <a:r>
              <a:rPr lang="nb-NO" sz="1100" dirty="0"/>
              <a:t>Mild til moderat anfall</a:t>
            </a:r>
          </a:p>
          <a:p>
            <a:pPr lvl="1"/>
            <a:r>
              <a:rPr lang="nb-NO" sz="1100" dirty="0"/>
              <a:t>Oksygen?</a:t>
            </a:r>
          </a:p>
          <a:p>
            <a:pPr lvl="1"/>
            <a:r>
              <a:rPr lang="nb-NO" sz="1100" dirty="0"/>
              <a:t>Ventoline eller </a:t>
            </a:r>
            <a:r>
              <a:rPr lang="nb-NO" sz="1100" dirty="0" err="1"/>
              <a:t>Brikanyl</a:t>
            </a:r>
            <a:r>
              <a:rPr lang="nb-NO" sz="1100" dirty="0"/>
              <a:t> som over. </a:t>
            </a:r>
          </a:p>
        </p:txBody>
      </p:sp>
    </p:spTree>
    <p:extLst>
      <p:ext uri="{BB962C8B-B14F-4D97-AF65-F5344CB8AC3E}">
        <p14:creationId xmlns:p14="http://schemas.microsoft.com/office/powerpoint/2010/main" val="3341614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39" name="Rectangle 1843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1" name="Rectangle 1844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3" name="Rectangle 1844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5" name="Rectangle 1844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Lungeødem">
            <a:extLst>
              <a:ext uri="{FF2B5EF4-FFF2-40B4-BE49-F238E27FC236}">
                <a16:creationId xmlns:a16="http://schemas.microsoft.com/office/drawing/2014/main" id="{99F6DF3A-260D-F2E1-3F93-6BC84405B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4000" y="457200"/>
            <a:ext cx="66040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202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9" name="Rectangle 20488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DD54DA0-3811-4991-7CA2-CBCDAB730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nb-NO" dirty="0"/>
              <a:t>Symptomer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3E0A8997-785B-40AA-5D42-A78361885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2200" b="0" i="0">
                <a:effectLst/>
                <a:latin typeface="Fira Sans" panose="020B0503050000020004" pitchFamily="34" charset="0"/>
              </a:rPr>
              <a:t>Betydelig dyspne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 b="0" i="0">
                <a:effectLst/>
                <a:latin typeface="Fira Sans" panose="020B0503050000020004" pitchFamily="34" charset="0"/>
              </a:rPr>
              <a:t>Ofte surklete respirasjon, eventuelt skummende blodtilblandet oppspytt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 b="0" i="0">
                <a:effectLst/>
                <a:latin typeface="Fira Sans" panose="020B0503050000020004" pitchFamily="34" charset="0"/>
              </a:rPr>
              <a:t>Markert uro og angst, eventuelt redusert bevissthetsnivå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 b="0" i="0">
                <a:effectLst/>
                <a:latin typeface="Fira Sans" panose="020B0503050000020004" pitchFamily="34" charset="0"/>
              </a:rPr>
              <a:t>Betydelige knatrelyder, eventuelt forlenget </a:t>
            </a:r>
            <a:r>
              <a:rPr lang="nb-NO" sz="2200" b="0" i="0" err="1">
                <a:effectLst/>
                <a:latin typeface="Fira Sans" panose="020B0503050000020004" pitchFamily="34" charset="0"/>
              </a:rPr>
              <a:t>ekspirium</a:t>
            </a:r>
            <a:r>
              <a:rPr lang="nb-NO" sz="2200" b="0" i="0">
                <a:effectLst/>
                <a:latin typeface="Fira Sans" panose="020B0503050000020004" pitchFamily="34" charset="0"/>
              </a:rPr>
              <a:t> med piping.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 err="1">
                <a:latin typeface="Fira Sans" panose="020B0503050000020004" pitchFamily="34" charset="0"/>
              </a:rPr>
              <a:t>T</a:t>
            </a:r>
            <a:r>
              <a:rPr lang="nb-NO" sz="2200" b="0" i="0" err="1">
                <a:effectLst/>
                <a:latin typeface="Fira Sans" panose="020B0503050000020004" pitchFamily="34" charset="0"/>
              </a:rPr>
              <a:t>akykardi</a:t>
            </a:r>
            <a:r>
              <a:rPr lang="nb-NO" sz="2200" b="0" i="0">
                <a:effectLst/>
                <a:latin typeface="Fira Sans" panose="020B0503050000020004" pitchFamily="34" charset="0"/>
              </a:rPr>
              <a:t> og </a:t>
            </a:r>
            <a:r>
              <a:rPr lang="nb-NO" sz="2200" b="0" i="0" err="1">
                <a:effectLst/>
                <a:latin typeface="Fira Sans" panose="020B0503050000020004" pitchFamily="34" charset="0"/>
              </a:rPr>
              <a:t>takypne</a:t>
            </a:r>
            <a:r>
              <a:rPr lang="nb-NO" sz="2200" b="0" i="0">
                <a:effectLst/>
                <a:latin typeface="Fira Sans" panose="020B0503050000020004" pitchFamily="34" charset="0"/>
              </a:rPr>
              <a:t>, eventuelt sentral og perifer cyanose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 b="0" i="0">
                <a:effectLst/>
                <a:latin typeface="Fira Sans" panose="020B0503050000020004" pitchFamily="34" charset="0"/>
              </a:rPr>
              <a:t>Eventuelt halsvenestuvning og perifere ødemer ved samtidig høyre svikt</a:t>
            </a:r>
          </a:p>
          <a:p>
            <a:endParaRPr lang="nb-NO" sz="2200"/>
          </a:p>
        </p:txBody>
      </p:sp>
      <p:sp>
        <p:nvSpPr>
          <p:cNvPr id="20491" name="Oval 20490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484" name="Picture 4" descr="FASIT: &quot;Tungpust og to hovne bein&quot; 1) Patrick Sivert (73) hadde klassiske  symptomer på hjertesvikt. Hjertesvikt er en samlebetegnelse for de  symptomer og tegn som oppstår når hjertets minuttvolum er for lavt">
            <a:extLst>
              <a:ext uri="{FF2B5EF4-FFF2-40B4-BE49-F238E27FC236}">
                <a16:creationId xmlns:a16="http://schemas.microsoft.com/office/drawing/2014/main" id="{64457FD2-98C3-4746-6DB5-FF8AE7148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0"/>
          <a:stretch/>
        </p:blipFill>
        <p:spPr bwMode="auto"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3" name="Arc 20492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482" name="Picture 2" descr="Hypoksi – Wikipedia">
            <a:extLst>
              <a:ext uri="{FF2B5EF4-FFF2-40B4-BE49-F238E27FC236}">
                <a16:creationId xmlns:a16="http://schemas.microsoft.com/office/drawing/2014/main" id="{65A64A9B-7219-8800-F9C9-C52144D84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9" r="-4" b="-4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523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2E6AA4D-EC17-45B5-B621-DF0FD91FD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2CF20F6E-5087-D0D4-CC33-3F4BB0F3E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641752"/>
            <a:ext cx="2655887" cy="4384188"/>
          </a:xfrm>
        </p:spPr>
        <p:txBody>
          <a:bodyPr anchor="t">
            <a:normAutofit/>
          </a:bodyPr>
          <a:lstStyle/>
          <a:p>
            <a:r>
              <a:rPr lang="nb-NO" sz="4000">
                <a:solidFill>
                  <a:schemeClr val="bg1"/>
                </a:solidFill>
              </a:rPr>
              <a:t>Identifiser</a:t>
            </a:r>
          </a:p>
        </p:txBody>
      </p:sp>
      <p:graphicFrame>
        <p:nvGraphicFramePr>
          <p:cNvPr id="5" name="Plasshaldar for innhald 2">
            <a:extLst>
              <a:ext uri="{FF2B5EF4-FFF2-40B4-BE49-F238E27FC236}">
                <a16:creationId xmlns:a16="http://schemas.microsoft.com/office/drawing/2014/main" id="{521A56E4-37F7-F493-3ADA-E71D2884A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053133"/>
              </p:ext>
            </p:extLst>
          </p:nvPr>
        </p:nvGraphicFramePr>
        <p:xfrm>
          <a:off x="5232400" y="841375"/>
          <a:ext cx="6121400" cy="5184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40396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3" name="Rectangle 1946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077AFCB-4DCF-FE85-3E21-0CACEC194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nb-NO" sz="4000" dirty="0"/>
              <a:t>Behandling</a:t>
            </a:r>
          </a:p>
        </p:txBody>
      </p:sp>
      <p:grpSp>
        <p:nvGrpSpPr>
          <p:cNvPr id="19465" name="Group 1946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9466" name="Rectangle 1946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7" name="Rectangle 1946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469" name="Rectangle 1946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37FCFAE4-ECF2-1484-AA33-D27EF36E8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Autofit/>
          </a:bodyPr>
          <a:lstStyle/>
          <a:p>
            <a:r>
              <a:rPr lang="nb-NO" sz="1600" dirty="0"/>
              <a:t>Leie: </a:t>
            </a:r>
            <a:r>
              <a:rPr lang="nb-NO" sz="1600" b="0" i="0" dirty="0">
                <a:effectLst/>
                <a:latin typeface="Inter"/>
              </a:rPr>
              <a:t>sitte med oppreist overkropp. </a:t>
            </a:r>
          </a:p>
          <a:p>
            <a:r>
              <a:rPr lang="nb-NO" sz="1600" dirty="0">
                <a:latin typeface="Inter"/>
              </a:rPr>
              <a:t>Oksygen: </a:t>
            </a:r>
            <a:r>
              <a:rPr lang="nb-NO" sz="1600" b="0" i="0" dirty="0">
                <a:effectLst/>
                <a:latin typeface="Inter"/>
              </a:rPr>
              <a:t>Gi 5–10 liter/minutt på nesekateter eller åpen maske. Behandlingsmål 94-96%. </a:t>
            </a:r>
          </a:p>
          <a:p>
            <a:r>
              <a:rPr lang="nb-NO" sz="1600" dirty="0">
                <a:latin typeface="Inter"/>
              </a:rPr>
              <a:t>CPAP:</a:t>
            </a:r>
            <a:r>
              <a:rPr lang="nb-NO" sz="1600" b="0" i="0" dirty="0">
                <a:effectLst/>
                <a:latin typeface="Inter"/>
              </a:rPr>
              <a:t> Start med 6 cm H</a:t>
            </a:r>
            <a:r>
              <a:rPr lang="nb-NO" sz="1600" b="0" i="0" baseline="-25000" dirty="0">
                <a:effectLst/>
                <a:latin typeface="Inter"/>
              </a:rPr>
              <a:t>2</a:t>
            </a:r>
            <a:r>
              <a:rPr lang="nb-NO" sz="1600" b="0" i="0" dirty="0">
                <a:effectLst/>
                <a:latin typeface="Inter"/>
              </a:rPr>
              <a:t>O-trykk.</a:t>
            </a:r>
          </a:p>
          <a:p>
            <a:r>
              <a:rPr lang="nb-NO" sz="1600" dirty="0" err="1">
                <a:latin typeface="Inter"/>
              </a:rPr>
              <a:t>Nitroglycerin</a:t>
            </a:r>
            <a:r>
              <a:rPr lang="nb-NO" sz="1600" dirty="0">
                <a:latin typeface="Inter"/>
              </a:rPr>
              <a:t>: </a:t>
            </a:r>
            <a:r>
              <a:rPr lang="nb-NO" sz="1600" b="0" i="0" dirty="0">
                <a:effectLst/>
                <a:latin typeface="Inter"/>
              </a:rPr>
              <a:t>Gi enten </a:t>
            </a:r>
            <a:r>
              <a:rPr lang="nb-NO" sz="1600" b="0" i="0" dirty="0" err="1">
                <a:effectLst/>
                <a:latin typeface="Inter"/>
              </a:rPr>
              <a:t>resoriblett</a:t>
            </a:r>
            <a:r>
              <a:rPr lang="nb-NO" sz="1600" b="0" i="0" dirty="0">
                <a:effectLst/>
                <a:latin typeface="Inter"/>
              </a:rPr>
              <a:t> 0,5–1,0 mg sublingvalt, eller munnspray 0,4–0,8 mg sublingvalt. Kan gjentas hvert 10.–15. minutt under blodtrykksovervåkning. </a:t>
            </a:r>
          </a:p>
          <a:p>
            <a:r>
              <a:rPr lang="nb-NO" sz="1600" dirty="0">
                <a:latin typeface="Inter"/>
              </a:rPr>
              <a:t>Morfin: </a:t>
            </a:r>
            <a:r>
              <a:rPr lang="nb-NO" sz="1600" b="0" i="0" dirty="0">
                <a:effectLst/>
                <a:latin typeface="Inter"/>
              </a:rPr>
              <a:t>5-10 mg langsomt </a:t>
            </a:r>
            <a:r>
              <a:rPr lang="nb-NO" sz="1600" b="0" i="0" dirty="0" err="1">
                <a:effectLst/>
                <a:latin typeface="Inter"/>
              </a:rPr>
              <a:t>i.v</a:t>
            </a:r>
            <a:r>
              <a:rPr lang="nb-NO" sz="1600" b="0" i="0" dirty="0">
                <a:effectLst/>
                <a:latin typeface="Inter"/>
              </a:rPr>
              <a:t>., gi da også </a:t>
            </a:r>
            <a:r>
              <a:rPr lang="nb-NO" sz="1600" b="0" i="0" dirty="0" err="1">
                <a:effectLst/>
                <a:latin typeface="Inter"/>
              </a:rPr>
              <a:t>metoklopramid</a:t>
            </a:r>
            <a:r>
              <a:rPr lang="nb-NO" sz="1600" b="0" i="0" dirty="0">
                <a:effectLst/>
                <a:latin typeface="Inter"/>
              </a:rPr>
              <a:t> 10-20 mg profylaktisk mot kvalme.</a:t>
            </a:r>
          </a:p>
          <a:p>
            <a:r>
              <a:rPr lang="nb-NO" sz="1600" dirty="0" err="1">
                <a:latin typeface="Inter"/>
              </a:rPr>
              <a:t>Furosemid</a:t>
            </a:r>
            <a:r>
              <a:rPr lang="nb-NO" sz="1600" dirty="0">
                <a:latin typeface="Inter"/>
              </a:rPr>
              <a:t>: </a:t>
            </a:r>
            <a:r>
              <a:rPr lang="nb-NO" sz="1600" b="0" i="0" dirty="0">
                <a:effectLst/>
                <a:latin typeface="Inter"/>
              </a:rPr>
              <a:t>Gi 20–40 mg intravenøst. </a:t>
            </a:r>
          </a:p>
          <a:p>
            <a:r>
              <a:rPr lang="nb-NO" sz="1600" dirty="0" err="1">
                <a:latin typeface="Inter"/>
              </a:rPr>
              <a:t>Diazepam</a:t>
            </a:r>
            <a:r>
              <a:rPr lang="nb-NO" sz="1600" dirty="0">
                <a:latin typeface="Inter"/>
              </a:rPr>
              <a:t>? </a:t>
            </a:r>
            <a:r>
              <a:rPr lang="nb-NO" sz="1600" b="0" i="0" dirty="0">
                <a:effectLst/>
                <a:latin typeface="Inter"/>
              </a:rPr>
              <a:t>Gi 5–10 mg </a:t>
            </a:r>
            <a:r>
              <a:rPr lang="nb-NO" sz="1600" b="0" i="0" dirty="0" err="1">
                <a:effectLst/>
                <a:latin typeface="Inter"/>
              </a:rPr>
              <a:t>i.v</a:t>
            </a:r>
            <a:r>
              <a:rPr lang="nb-NO" sz="1600" b="0" i="0" dirty="0">
                <a:effectLst/>
                <a:latin typeface="Inter"/>
              </a:rPr>
              <a:t>. eller rektalt. </a:t>
            </a:r>
          </a:p>
          <a:p>
            <a:r>
              <a:rPr lang="nb-NO" sz="1600" dirty="0"/>
              <a:t>Antitrombotisk behandling?</a:t>
            </a:r>
          </a:p>
          <a:p>
            <a:r>
              <a:rPr lang="nb-NO" sz="1600" dirty="0" err="1"/>
              <a:t>Amiodaron</a:t>
            </a:r>
            <a:r>
              <a:rPr lang="nb-NO" sz="1600" dirty="0"/>
              <a:t>? </a:t>
            </a:r>
          </a:p>
        </p:txBody>
      </p:sp>
      <p:sp>
        <p:nvSpPr>
          <p:cNvPr id="19471" name="Rectangle 1947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73" name="Rectangle 1947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 descr="CPAP Machine: What It Is, How It Works &amp; Side Effects">
            <a:extLst>
              <a:ext uri="{FF2B5EF4-FFF2-40B4-BE49-F238E27FC236}">
                <a16:creationId xmlns:a16="http://schemas.microsoft.com/office/drawing/2014/main" id="{26D09871-58D1-0FC6-D3FD-C77B357B0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" r="4" b="4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51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86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04D75EE-1EF8-4F1E-9651-4E79E1CDF86A}">
  <we:reference id="wa200005566" version="3.0.0.2" store="nb-NO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10745</TotalTime>
  <Words>4373</Words>
  <Application>Microsoft Office PowerPoint</Application>
  <PresentationFormat>Breiskjerm</PresentationFormat>
  <Paragraphs>435</Paragraphs>
  <Slides>24</Slides>
  <Notes>23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Lysbilettitlar</vt:lpstr>
      </vt:variant>
      <vt:variant>
        <vt:i4>24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Figtree</vt:lpstr>
      <vt:lpstr>Fira Sans</vt:lpstr>
      <vt:lpstr>Inter</vt:lpstr>
      <vt:lpstr>verdana</vt:lpstr>
      <vt:lpstr>Wingdings</vt:lpstr>
      <vt:lpstr>Office-tema</vt:lpstr>
      <vt:lpstr>PowerPoint-presentasjon</vt:lpstr>
      <vt:lpstr>Videre planer for 2025</vt:lpstr>
      <vt:lpstr>Videre planer for 2025</vt:lpstr>
      <vt:lpstr>Pustevansker</vt:lpstr>
      <vt:lpstr>Hva er pustevansker?</vt:lpstr>
      <vt:lpstr>Forekomst</vt:lpstr>
      <vt:lpstr>Kunnskap er viktig i alle ledd </vt:lpstr>
      <vt:lpstr>PowerPoint-presentasjon</vt:lpstr>
      <vt:lpstr>Pustemusklatur</vt:lpstr>
      <vt:lpstr>Årsaker til tungpust</vt:lpstr>
      <vt:lpstr>PowerPoint-presentasjon</vt:lpstr>
      <vt:lpstr>KOLS</vt:lpstr>
      <vt:lpstr>Diagnosering</vt:lpstr>
      <vt:lpstr>Akutt forverring av KOLS</vt:lpstr>
      <vt:lpstr>Behandling forverring</vt:lpstr>
      <vt:lpstr>PowerPoint-presentasjon</vt:lpstr>
      <vt:lpstr>Astma</vt:lpstr>
      <vt:lpstr>Diagnosering</vt:lpstr>
      <vt:lpstr>Astmaanfall</vt:lpstr>
      <vt:lpstr>Behandling av anfall</vt:lpstr>
      <vt:lpstr>PowerPoint-presentasjon</vt:lpstr>
      <vt:lpstr>Symptomer</vt:lpstr>
      <vt:lpstr>Identifiser</vt:lpstr>
      <vt:lpstr>Behandling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Siri-Merethe Dubrefjord</dc:creator>
  <cp:lastModifiedBy>Marianne Tråer</cp:lastModifiedBy>
  <cp:revision>2</cp:revision>
  <cp:lastPrinted>2025-04-06T19:11:06Z</cp:lastPrinted>
  <dcterms:created xsi:type="dcterms:W3CDTF">2025-03-17T09:30:32Z</dcterms:created>
  <dcterms:modified xsi:type="dcterms:W3CDTF">2025-04-07T07:54:48Z</dcterms:modified>
</cp:coreProperties>
</file>